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82" r:id="rId3"/>
    <p:sldId id="257" r:id="rId4"/>
    <p:sldId id="259" r:id="rId5"/>
    <p:sldId id="260" r:id="rId6"/>
    <p:sldId id="261" r:id="rId7"/>
    <p:sldId id="270" r:id="rId8"/>
    <p:sldId id="262" r:id="rId9"/>
    <p:sldId id="263" r:id="rId10"/>
    <p:sldId id="265" r:id="rId11"/>
    <p:sldId id="268" r:id="rId12"/>
    <p:sldId id="266" r:id="rId13"/>
    <p:sldId id="267" r:id="rId14"/>
    <p:sldId id="271" r:id="rId15"/>
    <p:sldId id="272" r:id="rId16"/>
    <p:sldId id="274" r:id="rId17"/>
    <p:sldId id="276" r:id="rId18"/>
    <p:sldId id="273" r:id="rId19"/>
    <p:sldId id="277" r:id="rId20"/>
    <p:sldId id="280" r:id="rId21"/>
    <p:sldId id="278" r:id="rId22"/>
    <p:sldId id="279" r:id="rId23"/>
    <p:sldId id="281"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1" autoAdjust="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1DB1F4-98DC-42A4-B08B-93E9578311A3}" type="datetimeFigureOut">
              <a:rPr lang="tr-TR" smtClean="0"/>
              <a:pPr/>
              <a:t>4.3.2016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EB3F8-26B1-417B-9CFB-D7C9A5D6C5E7}" type="slidenum">
              <a:rPr lang="tr-TR" smtClean="0"/>
              <a:pPr/>
              <a:t>‹#›</a:t>
            </a:fld>
            <a:endParaRPr lang="tr-TR"/>
          </a:p>
        </p:txBody>
      </p:sp>
    </p:spTree>
    <p:extLst>
      <p:ext uri="{BB962C8B-B14F-4D97-AF65-F5344CB8AC3E}">
        <p14:creationId xmlns:p14="http://schemas.microsoft.com/office/powerpoint/2010/main" val="332376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0EB3F8-26B1-417B-9CFB-D7C9A5D6C5E7}" type="slidenum">
              <a:rPr lang="tr-TR" smtClean="0"/>
              <a:pPr/>
              <a:t>5</a:t>
            </a:fld>
            <a:endParaRPr lang="tr-TR"/>
          </a:p>
        </p:txBody>
      </p:sp>
    </p:spTree>
    <p:extLst>
      <p:ext uri="{BB962C8B-B14F-4D97-AF65-F5344CB8AC3E}">
        <p14:creationId xmlns:p14="http://schemas.microsoft.com/office/powerpoint/2010/main" val="280847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0902A80-971F-4717-9DF2-3FD524320177}" type="datetime1">
              <a:rPr lang="tr-TR" smtClean="0"/>
              <a:pPr/>
              <a:t>4.3.2016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78CEF7-8841-4F6F-9AAC-A14F784CD4B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B9CE37-F5C3-4886-A048-3C0574838B86}" type="datetime1">
              <a:rPr lang="tr-TR" smtClean="0"/>
              <a:pPr/>
              <a:t>4.3.2016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78CEF7-8841-4F6F-9AAC-A14F784CD4B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71C18A-AF34-4093-A459-691E138F6DB6}" type="datetime1">
              <a:rPr lang="tr-TR" smtClean="0"/>
              <a:pPr/>
              <a:t>4.3.2016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78CEF7-8841-4F6F-9AAC-A14F784CD4B4}"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77315E9-8F2C-4159-8CB7-8139D0BC36CA}" type="datetime1">
              <a:rPr lang="tr-TR" smtClean="0"/>
              <a:pPr/>
              <a:t>4.3.2016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78CEF7-8841-4F6F-9AAC-A14F784CD4B4}"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BF14DB-7626-4457-9709-C4FB6FF3F969}" type="datetime1">
              <a:rPr lang="tr-TR" smtClean="0"/>
              <a:pPr/>
              <a:t>4.3.2016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78CEF7-8841-4F6F-9AAC-A14F784CD4B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E1C9F1BC-414A-450D-99D2-F93A8F5B24B3}" type="datetime1">
              <a:rPr lang="tr-TR" smtClean="0"/>
              <a:pPr/>
              <a:t>4.3.2016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78CEF7-8841-4F6F-9AAC-A14F784CD4B4}"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EE888B5-40C4-44EF-8204-F2C68E7ACD01}" type="datetime1">
              <a:rPr lang="tr-TR" smtClean="0"/>
              <a:pPr/>
              <a:t>4.3.2016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78CEF7-8841-4F6F-9AAC-A14F784CD4B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D71899E-C50E-43A4-A45E-9D7617F25FA0}" type="datetime1">
              <a:rPr lang="tr-TR" smtClean="0"/>
              <a:pPr/>
              <a:t>4.3.2016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78CEF7-8841-4F6F-9AAC-A14F784CD4B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4A5DD78-A8D9-4076-A0B9-A758316002C1}" type="datetime1">
              <a:rPr lang="tr-TR" smtClean="0"/>
              <a:pPr/>
              <a:t>4.3.2016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78CEF7-8841-4F6F-9AAC-A14F784CD4B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55235E6-4AED-4FA9-A421-55CC5C98794E}" type="datetime1">
              <a:rPr lang="tr-TR" smtClean="0"/>
              <a:pPr/>
              <a:t>4.3.2016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78CEF7-8841-4F6F-9AAC-A14F784CD4B4}"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37A748E-D15B-419D-AF58-204B55B0FABE}" type="datetime1">
              <a:rPr lang="tr-TR" smtClean="0"/>
              <a:pPr/>
              <a:t>4.3.2016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78CEF7-8841-4F6F-9AAC-A14F784CD4B4}"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5D97BF2-00AC-4717-BAED-269D1D8E70F6}" type="datetime1">
              <a:rPr lang="tr-TR" smtClean="0"/>
              <a:pPr/>
              <a:t>4.3.2016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578CEF7-8841-4F6F-9AAC-A14F784CD4B4}"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052736"/>
            <a:ext cx="7772400" cy="2016224"/>
          </a:xfrm>
        </p:spPr>
        <p:txBody>
          <a:bodyPr>
            <a:normAutofit fontScale="90000"/>
          </a:bodyPr>
          <a:lstStyle/>
          <a:p>
            <a:r>
              <a:rPr lang="tr-TR" dirty="0" smtClean="0"/>
              <a:t>T.C. </a:t>
            </a:r>
            <a:br>
              <a:rPr lang="tr-TR" dirty="0" smtClean="0"/>
            </a:br>
            <a:r>
              <a:rPr lang="tr-TR" dirty="0" smtClean="0"/>
              <a:t>SAKARYA ÜNİVERSİTESİ</a:t>
            </a:r>
            <a:br>
              <a:rPr lang="tr-TR" dirty="0" smtClean="0"/>
            </a:br>
            <a:r>
              <a:rPr lang="tr-TR" dirty="0" smtClean="0"/>
              <a:t>ÇEVRE MÜHENDİSLİĞİ</a:t>
            </a:r>
            <a:br>
              <a:rPr lang="tr-TR" dirty="0" smtClean="0"/>
            </a:br>
            <a:r>
              <a:rPr lang="tr-TR" dirty="0" smtClean="0"/>
              <a:t>STAJ BİLGİLENDİRME TOPLANTISI</a:t>
            </a:r>
            <a:endParaRPr lang="tr-TR" dirty="0"/>
          </a:p>
        </p:txBody>
      </p:sp>
      <p:sp>
        <p:nvSpPr>
          <p:cNvPr id="3" name="Alt Başlık 2"/>
          <p:cNvSpPr>
            <a:spLocks noGrp="1"/>
          </p:cNvSpPr>
          <p:nvPr>
            <p:ph type="subTitle" idx="1"/>
          </p:nvPr>
        </p:nvSpPr>
        <p:spPr>
          <a:xfrm>
            <a:off x="1043608" y="3573016"/>
            <a:ext cx="5288632" cy="1752600"/>
          </a:xfrm>
        </p:spPr>
        <p:txBody>
          <a:bodyPr>
            <a:normAutofit fontScale="92500" lnSpcReduction="10000"/>
          </a:bodyPr>
          <a:lstStyle/>
          <a:p>
            <a:pPr algn="l"/>
            <a:r>
              <a:rPr lang="tr-TR" sz="2000" dirty="0">
                <a:solidFill>
                  <a:srgbClr val="FF0000"/>
                </a:solidFill>
              </a:rPr>
              <a:t>STAJ </a:t>
            </a:r>
            <a:r>
              <a:rPr lang="tr-TR" sz="2000" dirty="0" smtClean="0">
                <a:solidFill>
                  <a:srgbClr val="FF0000"/>
                </a:solidFill>
              </a:rPr>
              <a:t>KOMİSYONU</a:t>
            </a:r>
          </a:p>
          <a:p>
            <a:pPr algn="l"/>
            <a:r>
              <a:rPr lang="tr-TR" dirty="0" err="1">
                <a:solidFill>
                  <a:srgbClr val="FF0000"/>
                </a:solidFill>
              </a:rPr>
              <a:t>Yrd.Doç</a:t>
            </a:r>
            <a:r>
              <a:rPr lang="tr-TR" dirty="0">
                <a:solidFill>
                  <a:srgbClr val="FF0000"/>
                </a:solidFill>
              </a:rPr>
              <a:t>. Dr. Rabia KÖKLÜ (Komisyon Başkanı)</a:t>
            </a:r>
          </a:p>
          <a:p>
            <a:pPr algn="l"/>
            <a:r>
              <a:rPr lang="tr-TR" sz="2000" dirty="0" smtClean="0">
                <a:solidFill>
                  <a:srgbClr val="FF0000"/>
                </a:solidFill>
              </a:rPr>
              <a:t>Arş</a:t>
            </a:r>
            <a:r>
              <a:rPr lang="tr-TR" sz="2000" dirty="0">
                <a:solidFill>
                  <a:srgbClr val="FF0000"/>
                </a:solidFill>
              </a:rPr>
              <a:t>. Gör. Meryem AKSU (Staj 1 Sorumlusu)</a:t>
            </a:r>
          </a:p>
          <a:p>
            <a:pPr algn="l"/>
            <a:r>
              <a:rPr lang="tr-TR" sz="2000" dirty="0" err="1">
                <a:solidFill>
                  <a:srgbClr val="FF0000"/>
                </a:solidFill>
              </a:rPr>
              <a:t>Arş.Gör</a:t>
            </a:r>
            <a:r>
              <a:rPr lang="tr-TR" sz="2000" dirty="0">
                <a:solidFill>
                  <a:srgbClr val="FF0000"/>
                </a:solidFill>
              </a:rPr>
              <a:t>. </a:t>
            </a:r>
            <a:r>
              <a:rPr lang="tr-TR" sz="2000" dirty="0" smtClean="0">
                <a:solidFill>
                  <a:srgbClr val="FF0000"/>
                </a:solidFill>
              </a:rPr>
              <a:t>Gamze KATIRCIOĞLU(Staj </a:t>
            </a:r>
            <a:r>
              <a:rPr lang="tr-TR" sz="2000" dirty="0">
                <a:solidFill>
                  <a:srgbClr val="FF0000"/>
                </a:solidFill>
              </a:rPr>
              <a:t>2 Sorumlusu</a:t>
            </a:r>
            <a:r>
              <a:rPr lang="tr-TR" sz="2000" dirty="0" smtClean="0">
                <a:solidFill>
                  <a:srgbClr val="FF0000"/>
                </a:solidFill>
              </a:rPr>
              <a:t>)</a:t>
            </a:r>
          </a:p>
          <a:p>
            <a:pPr algn="l"/>
            <a:r>
              <a:rPr lang="tr-TR" dirty="0" err="1" smtClean="0">
                <a:solidFill>
                  <a:srgbClr val="FF0000"/>
                </a:solidFill>
              </a:rPr>
              <a:t>Arş.Gör</a:t>
            </a:r>
            <a:r>
              <a:rPr lang="tr-TR" dirty="0" smtClean="0">
                <a:solidFill>
                  <a:srgbClr val="FF0000"/>
                </a:solidFill>
              </a:rPr>
              <a:t>. Dr. Kağan </a:t>
            </a:r>
            <a:r>
              <a:rPr lang="tr-TR" dirty="0" smtClean="0">
                <a:solidFill>
                  <a:srgbClr val="FF0000"/>
                </a:solidFill>
              </a:rPr>
              <a:t>ERYÜRÜK</a:t>
            </a:r>
            <a:endParaRPr lang="tr-TR" sz="2000" dirty="0">
              <a:solidFill>
                <a:srgbClr val="FF0000"/>
              </a:solidFill>
            </a:endParaRPr>
          </a:p>
        </p:txBody>
      </p:sp>
      <p:sp>
        <p:nvSpPr>
          <p:cNvPr id="4" name="Veri Yer Tutucusu 3"/>
          <p:cNvSpPr>
            <a:spLocks noGrp="1"/>
          </p:cNvSpPr>
          <p:nvPr>
            <p:ph type="dt" sz="half" idx="10"/>
          </p:nvPr>
        </p:nvSpPr>
        <p:spPr/>
        <p:txBody>
          <a:bodyPr/>
          <a:lstStyle/>
          <a:p>
            <a:fld id="{4B4F4922-4989-448E-A3C3-4399827DB5FA}" type="datetime1">
              <a:rPr lang="tr-TR" smtClean="0"/>
              <a:pPr/>
              <a:t>4.3.2016</a:t>
            </a:fld>
            <a:endParaRPr lang="tr-TR" dirty="0"/>
          </a:p>
        </p:txBody>
      </p:sp>
    </p:spTree>
    <p:extLst>
      <p:ext uri="{BB962C8B-B14F-4D97-AF65-F5344CB8AC3E}">
        <p14:creationId xmlns:p14="http://schemas.microsoft.com/office/powerpoint/2010/main" val="2528347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747" t="12287" r="31181" b="3729"/>
          <a:stretch/>
        </p:blipFill>
        <p:spPr bwMode="auto">
          <a:xfrm>
            <a:off x="740225" y="799911"/>
            <a:ext cx="5359079" cy="5552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Aşağı Ok 4"/>
          <p:cNvSpPr/>
          <p:nvPr/>
        </p:nvSpPr>
        <p:spPr>
          <a:xfrm rot="7594273">
            <a:off x="6068724" y="856892"/>
            <a:ext cx="360040" cy="9718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228184" y="1700808"/>
            <a:ext cx="269979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b="0" i="0" u="none" strike="noStrike" baseline="0" dirty="0" smtClean="0">
                <a:latin typeface="Constantia"/>
              </a:rPr>
              <a:t>Buraya fotoğraf yapıştırılıp dekanlık staj biriminde mühürletilir..</a:t>
            </a:r>
          </a:p>
          <a:p>
            <a:endParaRPr lang="tr-TR" dirty="0">
              <a:latin typeface="Constantia"/>
            </a:endParaRPr>
          </a:p>
          <a:p>
            <a:r>
              <a:rPr lang="tr-TR" dirty="0"/>
              <a:t>STAJ KABUL FORMU, DEFTER ve SİCİL FİŞİ ONAYI </a:t>
            </a:r>
            <a:r>
              <a:rPr lang="tr-TR" dirty="0" smtClean="0"/>
              <a:t>AYNI ANDA </a:t>
            </a:r>
            <a:r>
              <a:rPr lang="tr-TR" dirty="0"/>
              <a:t>YAPILMALIDIR…</a:t>
            </a:r>
          </a:p>
        </p:txBody>
      </p:sp>
      <p:sp>
        <p:nvSpPr>
          <p:cNvPr id="9" name="Dikdörtgen 8"/>
          <p:cNvSpPr/>
          <p:nvPr/>
        </p:nvSpPr>
        <p:spPr>
          <a:xfrm>
            <a:off x="28930" y="188640"/>
            <a:ext cx="8791542" cy="461665"/>
          </a:xfrm>
          <a:prstGeom prst="rect">
            <a:avLst/>
          </a:prstGeom>
        </p:spPr>
        <p:txBody>
          <a:bodyPr wrap="square">
            <a:spAutoFit/>
          </a:bodyPr>
          <a:lstStyle/>
          <a:p>
            <a:r>
              <a:rPr lang="tr-TR" sz="2400" b="1" dirty="0" smtClean="0"/>
              <a:t>STAJ BAŞVURU AŞAMALARI (7)</a:t>
            </a:r>
            <a:endParaRPr lang="tr-TR" sz="2400" b="1" dirty="0"/>
          </a:p>
        </p:txBody>
      </p:sp>
    </p:spTree>
    <p:extLst>
      <p:ext uri="{BB962C8B-B14F-4D97-AF65-F5344CB8AC3E}">
        <p14:creationId xmlns:p14="http://schemas.microsoft.com/office/powerpoint/2010/main" val="201678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STAJ TARİHLERİ </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323528" y="1720840"/>
            <a:ext cx="8352928" cy="2246769"/>
          </a:xfrm>
          <a:prstGeom prst="rect">
            <a:avLst/>
          </a:prstGeom>
        </p:spPr>
        <p:txBody>
          <a:bodyPr wrap="square">
            <a:spAutoFit/>
          </a:bodyPr>
          <a:lstStyle/>
          <a:p>
            <a:pPr algn="just"/>
            <a:r>
              <a:rPr lang="tr-TR" sz="2800" i="1" dirty="0"/>
              <a:t>Staj süresi </a:t>
            </a:r>
            <a:r>
              <a:rPr lang="tr-TR" sz="2800" i="1" dirty="0" smtClean="0"/>
              <a:t>her iki staj türü için de yirmi </a:t>
            </a:r>
            <a:r>
              <a:rPr lang="tr-TR" sz="2800" i="1" dirty="0"/>
              <a:t>(20) iş günüdür. </a:t>
            </a:r>
            <a:r>
              <a:rPr lang="tr-TR" sz="2800" b="1" i="1" dirty="0"/>
              <a:t>(</a:t>
            </a:r>
            <a:r>
              <a:rPr lang="tr-TR" sz="2800" b="1" i="1" dirty="0" smtClean="0"/>
              <a:t>Cumartesi-Pazar günleri </a:t>
            </a:r>
            <a:r>
              <a:rPr lang="tr-TR" sz="2800" b="1" i="1" dirty="0"/>
              <a:t>ve diğer tatil günlerinde staj yapılamaz)</a:t>
            </a:r>
          </a:p>
          <a:p>
            <a:pPr algn="just"/>
            <a:r>
              <a:rPr lang="tr-TR" sz="2800" dirty="0"/>
              <a:t>R</a:t>
            </a:r>
            <a:r>
              <a:rPr lang="tr-TR" sz="2800" dirty="0" smtClean="0"/>
              <a:t>esmi </a:t>
            </a:r>
            <a:r>
              <a:rPr lang="tr-TR" sz="2800" dirty="0"/>
              <a:t>tatil </a:t>
            </a:r>
            <a:r>
              <a:rPr lang="tr-TR" sz="2800" dirty="0" smtClean="0"/>
              <a:t>tarihlerini </a:t>
            </a:r>
            <a:r>
              <a:rPr lang="tr-TR" sz="2800" dirty="0"/>
              <a:t>de göz önünde bulundurarak </a:t>
            </a:r>
            <a:r>
              <a:rPr lang="tr-TR" sz="2800" b="1" i="1" dirty="0" smtClean="0">
                <a:solidFill>
                  <a:srgbClr val="FF0000"/>
                </a:solidFill>
              </a:rPr>
              <a:t>staj süresini belirlenmesi </a:t>
            </a:r>
            <a:r>
              <a:rPr lang="tr-TR" sz="2800" b="1" i="1" dirty="0">
                <a:solidFill>
                  <a:srgbClr val="FF0000"/>
                </a:solidFill>
              </a:rPr>
              <a:t>gerekmektedir.</a:t>
            </a:r>
            <a:endParaRPr lang="tr-TR" sz="2800" dirty="0">
              <a:solidFill>
                <a:srgbClr val="FF0000"/>
              </a:solidFill>
            </a:endParaRPr>
          </a:p>
        </p:txBody>
      </p:sp>
    </p:spTree>
    <p:extLst>
      <p:ext uri="{BB962C8B-B14F-4D97-AF65-F5344CB8AC3E}">
        <p14:creationId xmlns:p14="http://schemas.microsoft.com/office/powerpoint/2010/main" val="1198182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BİR YAZ DÖNEMİNDE İKİ STAJ YAPMA DURUMU</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611560" y="1988840"/>
            <a:ext cx="7776864" cy="4154984"/>
          </a:xfrm>
          <a:prstGeom prst="rect">
            <a:avLst/>
          </a:prstGeom>
        </p:spPr>
        <p:txBody>
          <a:bodyPr wrap="square">
            <a:spAutoFit/>
          </a:bodyPr>
          <a:lstStyle/>
          <a:p>
            <a:pPr algn="just"/>
            <a:r>
              <a:rPr lang="tr-TR" sz="2400" dirty="0"/>
              <a:t>Bir Yaz Döneminde iki staj yapmak zorunda </a:t>
            </a:r>
            <a:r>
              <a:rPr lang="tr-TR" sz="2400" dirty="0" smtClean="0"/>
              <a:t>kalan </a:t>
            </a:r>
            <a:r>
              <a:rPr lang="it-IT" sz="2400" dirty="0" smtClean="0"/>
              <a:t>öğrencilerin </a:t>
            </a:r>
            <a:r>
              <a:rPr lang="it-IT" sz="2400" dirty="0"/>
              <a:t>ikinci stajının başlama tarihi, </a:t>
            </a:r>
            <a:r>
              <a:rPr lang="it-IT" sz="2400" dirty="0" smtClean="0"/>
              <a:t>birinci</a:t>
            </a:r>
            <a:r>
              <a:rPr lang="tr-TR" sz="2400" dirty="0" smtClean="0"/>
              <a:t> stajını </a:t>
            </a:r>
            <a:r>
              <a:rPr lang="tr-TR" sz="2400" dirty="0"/>
              <a:t>bitirdiği aydan bir sonraki ayın </a:t>
            </a:r>
            <a:r>
              <a:rPr lang="tr-TR" sz="2400" dirty="0" smtClean="0"/>
              <a:t>10.ncu gününden </a:t>
            </a:r>
            <a:r>
              <a:rPr lang="tr-TR" sz="2400" dirty="0"/>
              <a:t>önce olamaz (Farklı kurumlarda </a:t>
            </a:r>
            <a:r>
              <a:rPr lang="tr-TR" sz="2400" dirty="0" smtClean="0"/>
              <a:t>staj yapacaklar </a:t>
            </a:r>
            <a:r>
              <a:rPr lang="tr-TR" sz="2400" dirty="0"/>
              <a:t>için</a:t>
            </a:r>
            <a:r>
              <a:rPr lang="tr-TR" sz="2400" dirty="0" smtClean="0"/>
              <a:t>).,</a:t>
            </a:r>
          </a:p>
          <a:p>
            <a:pPr algn="just"/>
            <a:endParaRPr lang="tr-TR" sz="2400" dirty="0" smtClean="0"/>
          </a:p>
          <a:p>
            <a:pPr algn="just"/>
            <a:r>
              <a:rPr lang="tr-TR" sz="2400" dirty="0" smtClean="0"/>
              <a:t>Örneğin;</a:t>
            </a:r>
          </a:p>
          <a:p>
            <a:pPr algn="just"/>
            <a:r>
              <a:rPr lang="tr-TR" sz="2400" dirty="0" smtClean="0"/>
              <a:t>06.06.2016 da başlanan ve 20 iş günü süren staj </a:t>
            </a:r>
            <a:r>
              <a:rPr lang="tr-TR" sz="2400" dirty="0"/>
              <a:t>01.07.2016 </a:t>
            </a:r>
            <a:r>
              <a:rPr lang="tr-TR" sz="2400" dirty="0" smtClean="0"/>
              <a:t>de biterken ikinci staja en erken </a:t>
            </a:r>
            <a:r>
              <a:rPr lang="tr-TR" sz="2400" dirty="0"/>
              <a:t>11.07.2016’ </a:t>
            </a:r>
            <a:r>
              <a:rPr lang="tr-TR" sz="2400" dirty="0" smtClean="0"/>
              <a:t>da başlanabilir.</a:t>
            </a:r>
          </a:p>
          <a:p>
            <a:pPr algn="just"/>
            <a:endParaRPr lang="tr-TR" sz="2400" dirty="0" smtClean="0"/>
          </a:p>
          <a:p>
            <a:pPr algn="just"/>
            <a:r>
              <a:rPr lang="tr-TR" sz="2400" b="1" u="sng" dirty="0" smtClean="0">
                <a:solidFill>
                  <a:srgbClr val="FF0000"/>
                </a:solidFill>
              </a:rPr>
              <a:t>Her iki staj mezun durumunda olmaksızın aynı iş yerinde yapılamaz!!!</a:t>
            </a:r>
            <a:endParaRPr lang="tr-TR" sz="2400" b="1" u="sng" dirty="0">
              <a:solidFill>
                <a:srgbClr val="FF0000"/>
              </a:solidFill>
            </a:endParaRPr>
          </a:p>
        </p:txBody>
      </p:sp>
    </p:spTree>
    <p:extLst>
      <p:ext uri="{BB962C8B-B14F-4D97-AF65-F5344CB8AC3E}">
        <p14:creationId xmlns:p14="http://schemas.microsoft.com/office/powerpoint/2010/main" val="260198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BİR YAZ DÖNEMİNDE İKİ STAJ YAPMA DURUMU</a:t>
            </a:r>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467544" y="2413338"/>
            <a:ext cx="8064896" cy="3046988"/>
          </a:xfrm>
          <a:prstGeom prst="rect">
            <a:avLst/>
          </a:prstGeom>
        </p:spPr>
        <p:txBody>
          <a:bodyPr wrap="square">
            <a:spAutoFit/>
          </a:bodyPr>
          <a:lstStyle/>
          <a:p>
            <a:r>
              <a:rPr lang="tr-TR" sz="2400" dirty="0" smtClean="0"/>
              <a:t>Mezun durumunda olan öğrenciler eğer staj yapacak başka bir işyeri bulamazlarsa, her </a:t>
            </a:r>
            <a:r>
              <a:rPr lang="tr-TR" sz="2400" dirty="0"/>
              <a:t>iki stajını da aynı kurumda </a:t>
            </a:r>
            <a:r>
              <a:rPr lang="tr-TR" sz="2400" dirty="0" smtClean="0"/>
              <a:t>yapabilirler. Bu durumda </a:t>
            </a:r>
            <a:r>
              <a:rPr lang="tr-TR" sz="2400" u="sng" dirty="0" smtClean="0"/>
              <a:t>staj kabul formu </a:t>
            </a:r>
            <a:r>
              <a:rPr lang="tr-TR" sz="2400" dirty="0" smtClean="0"/>
              <a:t>40 gün olarak doldurulur ve</a:t>
            </a:r>
            <a:r>
              <a:rPr lang="tr-TR" sz="2400" dirty="0"/>
              <a:t> </a:t>
            </a:r>
            <a:r>
              <a:rPr lang="tr-TR" sz="2400" dirty="0" smtClean="0"/>
              <a:t>40 </a:t>
            </a:r>
            <a:r>
              <a:rPr lang="tr-TR" sz="2400" dirty="0"/>
              <a:t>gün </a:t>
            </a:r>
            <a:r>
              <a:rPr lang="tr-TR" sz="2400" dirty="0" smtClean="0"/>
              <a:t>aralıksız sigorta yaptırılarak stajlarını </a:t>
            </a:r>
            <a:r>
              <a:rPr lang="tr-TR" sz="2400" dirty="0"/>
              <a:t>yapabilirler. </a:t>
            </a:r>
            <a:endParaRPr lang="tr-TR" sz="2400" dirty="0" smtClean="0"/>
          </a:p>
          <a:p>
            <a:endParaRPr lang="tr-TR" sz="2400" dirty="0" smtClean="0"/>
          </a:p>
          <a:p>
            <a:endParaRPr lang="tr-TR" sz="2400" dirty="0"/>
          </a:p>
          <a:p>
            <a:pPr marL="342900" indent="-342900">
              <a:buFont typeface="Wingdings" panose="05000000000000000000" pitchFamily="2" charset="2"/>
              <a:buChar char="v"/>
            </a:pPr>
            <a:r>
              <a:rPr lang="tr-TR" sz="2400" dirty="0" smtClean="0">
                <a:solidFill>
                  <a:srgbClr val="FF0000"/>
                </a:solidFill>
              </a:rPr>
              <a:t>STAJ DEFTERLERİ STAJ 1 Ve STAJ 2 OLARAK AYRI </a:t>
            </a:r>
            <a:r>
              <a:rPr lang="tr-TR" sz="2400" dirty="0">
                <a:solidFill>
                  <a:srgbClr val="FF0000"/>
                </a:solidFill>
              </a:rPr>
              <a:t>AYRI </a:t>
            </a:r>
            <a:r>
              <a:rPr lang="tr-TR" sz="2400" dirty="0" smtClean="0">
                <a:solidFill>
                  <a:srgbClr val="FF0000"/>
                </a:solidFill>
              </a:rPr>
              <a:t>YAZILMAK ZORUNDADIR!!!!</a:t>
            </a:r>
            <a:endParaRPr lang="tr-TR" sz="2400" dirty="0">
              <a:solidFill>
                <a:srgbClr val="FF0000"/>
              </a:solidFill>
            </a:endParaRPr>
          </a:p>
        </p:txBody>
      </p:sp>
    </p:spTree>
    <p:extLst>
      <p:ext uri="{BB962C8B-B14F-4D97-AF65-F5344CB8AC3E}">
        <p14:creationId xmlns:p14="http://schemas.microsoft.com/office/powerpoint/2010/main" val="295132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STAJ TÜRLERİ</a:t>
            </a:r>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611560" y="1484784"/>
            <a:ext cx="7920880" cy="3785652"/>
          </a:xfrm>
          <a:prstGeom prst="rect">
            <a:avLst/>
          </a:prstGeom>
        </p:spPr>
        <p:txBody>
          <a:bodyPr wrap="square">
            <a:spAutoFit/>
          </a:bodyPr>
          <a:lstStyle/>
          <a:p>
            <a:r>
              <a:rPr lang="tr-TR" sz="2400" dirty="0" smtClean="0"/>
              <a:t>Çevre Mühendisliği Bölümünde</a:t>
            </a:r>
          </a:p>
          <a:p>
            <a:pPr marL="285750" indent="-285750">
              <a:buFont typeface="Wingdings" panose="05000000000000000000" pitchFamily="2" charset="2"/>
              <a:buChar char="q"/>
            </a:pPr>
            <a:r>
              <a:rPr lang="tr-TR" sz="2400" b="1" dirty="0" smtClean="0"/>
              <a:t>Laboratuvar</a:t>
            </a:r>
          </a:p>
          <a:p>
            <a:pPr marL="285750" indent="-285750">
              <a:buFont typeface="Wingdings" panose="05000000000000000000" pitchFamily="2" charset="2"/>
              <a:buChar char="q"/>
            </a:pPr>
            <a:r>
              <a:rPr lang="tr-TR" sz="2400" b="1" dirty="0" smtClean="0"/>
              <a:t>Büro </a:t>
            </a:r>
          </a:p>
          <a:p>
            <a:pPr marL="285750" indent="-285750">
              <a:buFont typeface="Wingdings" panose="05000000000000000000" pitchFamily="2" charset="2"/>
              <a:buChar char="q"/>
            </a:pPr>
            <a:r>
              <a:rPr lang="tr-TR" sz="2400" b="1" dirty="0" smtClean="0"/>
              <a:t>Şantiye </a:t>
            </a:r>
          </a:p>
          <a:p>
            <a:pPr marL="285750" indent="-285750">
              <a:buFont typeface="Wingdings" panose="05000000000000000000" pitchFamily="2" charset="2"/>
              <a:buChar char="q"/>
            </a:pPr>
            <a:r>
              <a:rPr lang="tr-TR" sz="2400" b="1" dirty="0"/>
              <a:t>İ</a:t>
            </a:r>
            <a:r>
              <a:rPr lang="tr-TR" sz="2400" b="1" dirty="0" smtClean="0"/>
              <a:t>şletme </a:t>
            </a:r>
          </a:p>
          <a:p>
            <a:pPr marL="285750" indent="-285750">
              <a:buFont typeface="Wingdings" panose="05000000000000000000" pitchFamily="2" charset="2"/>
              <a:buChar char="q"/>
            </a:pPr>
            <a:r>
              <a:rPr lang="tr-TR" sz="2400" b="1" dirty="0" smtClean="0"/>
              <a:t>Proje</a:t>
            </a:r>
          </a:p>
          <a:p>
            <a:pPr marL="285750" indent="-285750">
              <a:buFont typeface="Wingdings" panose="05000000000000000000" pitchFamily="2" charset="2"/>
              <a:buChar char="q"/>
            </a:pPr>
            <a:r>
              <a:rPr lang="tr-TR" sz="2400" b="1" dirty="0" smtClean="0"/>
              <a:t>Çevre Yönetimi</a:t>
            </a:r>
          </a:p>
          <a:p>
            <a:r>
              <a:rPr lang="tr-TR" sz="2400" dirty="0" smtClean="0"/>
              <a:t>olmak </a:t>
            </a:r>
            <a:r>
              <a:rPr lang="tr-TR" sz="2400" dirty="0"/>
              <a:t>üzere </a:t>
            </a:r>
            <a:r>
              <a:rPr lang="tr-TR" sz="2400" b="1" dirty="0"/>
              <a:t>6 (altı) ayrı staj türü </a:t>
            </a:r>
            <a:r>
              <a:rPr lang="tr-TR" sz="2400" dirty="0"/>
              <a:t>mevcuttur </a:t>
            </a:r>
            <a:r>
              <a:rPr lang="tr-TR" sz="2400" dirty="0" smtClean="0"/>
              <a:t>ve öğrenciler mezun olabilmek için </a:t>
            </a:r>
            <a:r>
              <a:rPr lang="tr-TR" sz="2400" dirty="0"/>
              <a:t>bu staj alanlarının </a:t>
            </a:r>
            <a:r>
              <a:rPr lang="tr-TR" sz="2400" b="1" dirty="0"/>
              <a:t>en </a:t>
            </a:r>
            <a:r>
              <a:rPr lang="tr-TR" sz="2400" b="1" dirty="0" smtClean="0"/>
              <a:t>az ikisinde </a:t>
            </a:r>
            <a:r>
              <a:rPr lang="tr-TR" sz="2400" dirty="0"/>
              <a:t>staj yapmak zorundadırlar.</a:t>
            </a:r>
          </a:p>
        </p:txBody>
      </p:sp>
    </p:spTree>
    <p:extLst>
      <p:ext uri="{BB962C8B-B14F-4D97-AF65-F5344CB8AC3E}">
        <p14:creationId xmlns:p14="http://schemas.microsoft.com/office/powerpoint/2010/main" val="3417134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STAJ </a:t>
            </a:r>
            <a:r>
              <a:rPr lang="tr-TR" b="1" dirty="0" smtClean="0"/>
              <a:t>1</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179512" y="1582341"/>
            <a:ext cx="8856984" cy="2862322"/>
          </a:xfrm>
          <a:prstGeom prst="rect">
            <a:avLst/>
          </a:prstGeom>
        </p:spPr>
        <p:txBody>
          <a:bodyPr wrap="square">
            <a:spAutoFit/>
          </a:bodyPr>
          <a:lstStyle/>
          <a:p>
            <a:pPr algn="just">
              <a:lnSpc>
                <a:spcPct val="150000"/>
              </a:lnSpc>
            </a:pPr>
            <a:r>
              <a:rPr lang="tr-TR" sz="2400" dirty="0"/>
              <a:t>Staja </a:t>
            </a:r>
            <a:r>
              <a:rPr lang="tr-TR" sz="2400" u="sng" dirty="0"/>
              <a:t>4. yarıyıl bitiminde </a:t>
            </a:r>
            <a:r>
              <a:rPr lang="tr-TR" sz="2400" dirty="0"/>
              <a:t>başlanılması halinde ilk yapılacak</a:t>
            </a:r>
          </a:p>
          <a:p>
            <a:pPr algn="just">
              <a:lnSpc>
                <a:spcPct val="150000"/>
              </a:lnSpc>
            </a:pPr>
            <a:r>
              <a:rPr lang="tr-TR" sz="2400" dirty="0"/>
              <a:t>staj türü sadece LABORATUVAR stajıdır.</a:t>
            </a:r>
          </a:p>
          <a:p>
            <a:pPr marL="342900" indent="-342900" algn="just">
              <a:lnSpc>
                <a:spcPct val="150000"/>
              </a:lnSpc>
              <a:buFont typeface="Arial" panose="020B0604020202020204" pitchFamily="34" charset="0"/>
              <a:buChar char="•"/>
            </a:pPr>
            <a:r>
              <a:rPr lang="tr-TR" sz="2400" dirty="0" smtClean="0"/>
              <a:t>Laboratuvar </a:t>
            </a:r>
            <a:r>
              <a:rPr lang="tr-TR" sz="2400" dirty="0"/>
              <a:t>stajlarında mutlaka ilgili birimde </a:t>
            </a:r>
            <a:r>
              <a:rPr lang="tr-TR" sz="2400" dirty="0" smtClean="0"/>
              <a:t>çevre/kimya mühendisi </a:t>
            </a:r>
            <a:r>
              <a:rPr lang="tr-TR" sz="2400" dirty="0"/>
              <a:t>veya </a:t>
            </a:r>
            <a:r>
              <a:rPr lang="tr-TR" sz="2400" dirty="0" smtClean="0"/>
              <a:t>teknikeri </a:t>
            </a:r>
            <a:r>
              <a:rPr lang="tr-TR" sz="2400" dirty="0"/>
              <a:t>olmalıdır</a:t>
            </a:r>
            <a:r>
              <a:rPr lang="tr-TR" sz="2400" dirty="0" smtClean="0"/>
              <a:t>.</a:t>
            </a:r>
          </a:p>
          <a:p>
            <a:pPr algn="just">
              <a:lnSpc>
                <a:spcPct val="150000"/>
              </a:lnSpc>
            </a:pPr>
            <a:endParaRPr lang="tr-TR" sz="2400" dirty="0"/>
          </a:p>
        </p:txBody>
      </p:sp>
    </p:spTree>
    <p:extLst>
      <p:ext uri="{BB962C8B-B14F-4D97-AF65-F5344CB8AC3E}">
        <p14:creationId xmlns:p14="http://schemas.microsoft.com/office/powerpoint/2010/main" val="2577639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Laboratuvar Stajı Kabul Koşulları</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pic>
        <p:nvPicPr>
          <p:cNvPr id="2050" name="Picture 2" descr="C:\Users\Sau\Downloads\IMG02826-20140310-12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251" y="2276872"/>
            <a:ext cx="4274790" cy="435122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632598" y="1772816"/>
            <a:ext cx="4259882"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400" dirty="0"/>
              <a:t>Laboratuvar stajlarında yapılan analizler Standart Metotlarla(APHA, AWWA-WPCF-2012) yapılmalıdır.</a:t>
            </a:r>
          </a:p>
          <a:p>
            <a:pPr marL="342900" indent="-342900" algn="just">
              <a:lnSpc>
                <a:spcPct val="150000"/>
              </a:lnSpc>
              <a:buFont typeface="Arial" panose="020B0604020202020204" pitchFamily="34" charset="0"/>
              <a:buChar char="•"/>
            </a:pPr>
            <a:r>
              <a:rPr lang="tr-TR" sz="2400" dirty="0"/>
              <a:t>Test Kitleriyle yapılan analizler kabul edilmez. </a:t>
            </a:r>
          </a:p>
          <a:p>
            <a:pPr marL="342900" indent="-342900" algn="just">
              <a:lnSpc>
                <a:spcPct val="150000"/>
              </a:lnSpc>
              <a:buFont typeface="Arial" panose="020B0604020202020204" pitchFamily="34" charset="0"/>
              <a:buChar char="•"/>
            </a:pPr>
            <a:r>
              <a:rPr lang="tr-TR" sz="2400" dirty="0"/>
              <a:t>Staj süresince en az 5 farklı (su ve </a:t>
            </a:r>
            <a:r>
              <a:rPr lang="tr-TR" sz="2400" dirty="0" err="1"/>
              <a:t>atıksu</a:t>
            </a:r>
            <a:r>
              <a:rPr lang="tr-TR" sz="2400" dirty="0"/>
              <a:t>) analizi yapılmalıdır. </a:t>
            </a:r>
          </a:p>
        </p:txBody>
      </p:sp>
      <p:cxnSp>
        <p:nvCxnSpPr>
          <p:cNvPr id="6" name="Düz Bağlayıcı 5"/>
          <p:cNvCxnSpPr/>
          <p:nvPr/>
        </p:nvCxnSpPr>
        <p:spPr>
          <a:xfrm>
            <a:off x="251520" y="2382416"/>
            <a:ext cx="4264521" cy="4245678"/>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Düz Bağlayıcı 7"/>
          <p:cNvCxnSpPr/>
          <p:nvPr/>
        </p:nvCxnSpPr>
        <p:spPr>
          <a:xfrm flipV="1">
            <a:off x="241251" y="2382416"/>
            <a:ext cx="4114725" cy="4245678"/>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1326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STAJ 1</a:t>
            </a:r>
            <a:endParaRPr lang="tr-TR" b="1"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467544" y="2344088"/>
            <a:ext cx="8136904"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tr-TR" sz="2400" dirty="0"/>
              <a:t>4. Yarıyıl sonunda eğer staj 1 yapılmadıysa öğrenci 6. yy sonunda istediği herhangi bir ( </a:t>
            </a:r>
            <a:r>
              <a:rPr lang="tr-TR" sz="2400" b="1" dirty="0"/>
              <a:t>Laboratuvar / Büro / Şantiye / İşletme / Proje / Çevre Yönetimi)</a:t>
            </a:r>
            <a:r>
              <a:rPr lang="tr-TR" sz="2400" dirty="0"/>
              <a:t> staj türünde staj yapabilir</a:t>
            </a:r>
            <a:r>
              <a:rPr lang="tr-TR" sz="2400" dirty="0" smtClean="0"/>
              <a:t>.</a:t>
            </a:r>
          </a:p>
          <a:p>
            <a:pPr marL="285750" indent="-285750">
              <a:lnSpc>
                <a:spcPct val="150000"/>
              </a:lnSpc>
              <a:buFont typeface="Arial" panose="020B0604020202020204" pitchFamily="34" charset="0"/>
              <a:buChar char="•"/>
            </a:pPr>
            <a:r>
              <a:rPr lang="tr-TR" sz="2400" dirty="0"/>
              <a:t>Yani 6 yarıyılı doldurmuş öğrencinin laboratuvar stajı yapma zorunluluğu yoktur.</a:t>
            </a:r>
          </a:p>
          <a:p>
            <a:pPr marL="285750" indent="-285750">
              <a:lnSpc>
                <a:spcPct val="150000"/>
              </a:lnSpc>
              <a:buFont typeface="Arial" panose="020B0604020202020204" pitchFamily="34" charset="0"/>
              <a:buChar char="•"/>
            </a:pPr>
            <a:endParaRPr lang="tr-TR" sz="2400" dirty="0"/>
          </a:p>
        </p:txBody>
      </p:sp>
    </p:spTree>
    <p:extLst>
      <p:ext uri="{BB962C8B-B14F-4D97-AF65-F5344CB8AC3E}">
        <p14:creationId xmlns:p14="http://schemas.microsoft.com/office/powerpoint/2010/main" val="118128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STAJ 2</a:t>
            </a:r>
            <a:endParaRPr lang="tr-TR" b="1"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242392" y="1772816"/>
            <a:ext cx="8712968"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400" b="1" dirty="0" smtClean="0"/>
              <a:t>Büro/İşletme/Şantiye/Proje/Çevre </a:t>
            </a:r>
            <a:r>
              <a:rPr lang="tr-TR" sz="2400" b="1" dirty="0"/>
              <a:t>Yönetimi </a:t>
            </a:r>
            <a:r>
              <a:rPr lang="tr-TR" sz="2400" dirty="0" smtClean="0"/>
              <a:t>stajlarında staj </a:t>
            </a:r>
            <a:r>
              <a:rPr lang="tr-TR" sz="2400" dirty="0"/>
              <a:t>yapılan işyerlerinde en az 1 (bir) </a:t>
            </a:r>
            <a:r>
              <a:rPr lang="tr-TR" sz="2400" dirty="0" smtClean="0"/>
              <a:t>çevre</a:t>
            </a:r>
            <a:r>
              <a:rPr lang="tr-TR" sz="2400" dirty="0"/>
              <a:t>, </a:t>
            </a:r>
            <a:r>
              <a:rPr lang="tr-TR" sz="2400" dirty="0" smtClean="0"/>
              <a:t>inşaat</a:t>
            </a:r>
            <a:r>
              <a:rPr lang="tr-TR" sz="2400" dirty="0"/>
              <a:t>, m</a:t>
            </a:r>
            <a:r>
              <a:rPr lang="tr-TR" sz="2400" dirty="0" smtClean="0"/>
              <a:t>akine veya kimya mühendisi </a:t>
            </a:r>
            <a:r>
              <a:rPr lang="tr-TR" sz="2400" dirty="0"/>
              <a:t>bulunması ve staj defterini imzalaması </a:t>
            </a:r>
            <a:r>
              <a:rPr lang="tr-TR" sz="2400" dirty="0" smtClean="0"/>
              <a:t>zorunludur.</a:t>
            </a:r>
          </a:p>
          <a:p>
            <a:pPr marL="342900" indent="-342900" algn="just">
              <a:lnSpc>
                <a:spcPct val="150000"/>
              </a:lnSpc>
              <a:buFont typeface="Arial" panose="020B0604020202020204" pitchFamily="34" charset="0"/>
              <a:buChar char="•"/>
            </a:pPr>
            <a:r>
              <a:rPr lang="tr-TR" sz="2400" dirty="0"/>
              <a:t>Staj 2’nin yapılabilmesi için </a:t>
            </a:r>
            <a:r>
              <a:rPr lang="tr-TR" sz="2400" dirty="0" smtClean="0"/>
              <a:t> </a:t>
            </a:r>
            <a:r>
              <a:rPr lang="tr-TR" sz="2400" u="sng" dirty="0"/>
              <a:t>minimum </a:t>
            </a:r>
            <a:r>
              <a:rPr lang="tr-TR" sz="2400" u="sng" dirty="0" smtClean="0"/>
              <a:t>6. yarıyılın tamamlanmış olması gereklidir.</a:t>
            </a:r>
            <a:endParaRPr lang="tr-TR" sz="2400" dirty="0"/>
          </a:p>
        </p:txBody>
      </p:sp>
    </p:spTree>
    <p:extLst>
      <p:ext uri="{BB962C8B-B14F-4D97-AF65-F5344CB8AC3E}">
        <p14:creationId xmlns:p14="http://schemas.microsoft.com/office/powerpoint/2010/main" val="3078714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STAJ YAPILABİLECEK ALANLAR</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827584" y="1700808"/>
            <a:ext cx="7848872" cy="3785652"/>
          </a:xfrm>
          <a:prstGeom prst="rect">
            <a:avLst/>
          </a:prstGeom>
        </p:spPr>
        <p:txBody>
          <a:bodyPr wrap="square">
            <a:spAutoFit/>
          </a:bodyPr>
          <a:lstStyle/>
          <a:p>
            <a:pPr algn="just"/>
            <a:r>
              <a:rPr lang="tr-TR" sz="2400" dirty="0" smtClean="0"/>
              <a:t> </a:t>
            </a:r>
            <a:r>
              <a:rPr lang="tr-TR" sz="2400" dirty="0"/>
              <a:t>Staj </a:t>
            </a:r>
            <a:r>
              <a:rPr lang="tr-TR" sz="2400" dirty="0" smtClean="0"/>
              <a:t>yapılabilecek  </a:t>
            </a:r>
            <a:r>
              <a:rPr lang="tr-TR" sz="2400" dirty="0"/>
              <a:t>Çevre Mühendisliği ve Teknolojisi temel</a:t>
            </a:r>
          </a:p>
          <a:p>
            <a:pPr algn="just"/>
            <a:r>
              <a:rPr lang="tr-TR" sz="2400" dirty="0" smtClean="0"/>
              <a:t>alanlar </a:t>
            </a:r>
          </a:p>
          <a:p>
            <a:pPr marL="342900" indent="-342900" algn="just">
              <a:buFont typeface="Arial" panose="020B0604020202020204" pitchFamily="34" charset="0"/>
              <a:buChar char="•"/>
            </a:pPr>
            <a:r>
              <a:rPr lang="tr-TR" sz="2400" dirty="0" smtClean="0"/>
              <a:t>Su </a:t>
            </a:r>
            <a:r>
              <a:rPr lang="tr-TR" sz="2400" dirty="0"/>
              <a:t>Kirlenmesi ve Kontrolü, </a:t>
            </a:r>
            <a:endParaRPr lang="tr-TR" sz="2400" dirty="0" smtClean="0"/>
          </a:p>
          <a:p>
            <a:pPr marL="342900" indent="-342900" algn="just">
              <a:buFont typeface="Arial" panose="020B0604020202020204" pitchFamily="34" charset="0"/>
              <a:buChar char="•"/>
            </a:pPr>
            <a:r>
              <a:rPr lang="tr-TR" sz="2400" dirty="0" smtClean="0"/>
              <a:t>Su </a:t>
            </a:r>
            <a:r>
              <a:rPr lang="tr-TR" sz="2400" dirty="0"/>
              <a:t>ve </a:t>
            </a:r>
            <a:r>
              <a:rPr lang="tr-TR" sz="2400" dirty="0" err="1"/>
              <a:t>Atıksu</a:t>
            </a:r>
            <a:r>
              <a:rPr lang="tr-TR" sz="2400" dirty="0"/>
              <a:t> </a:t>
            </a:r>
            <a:r>
              <a:rPr lang="tr-TR" sz="2400" dirty="0" smtClean="0"/>
              <a:t>Arıtma Teknolojileri</a:t>
            </a:r>
            <a:r>
              <a:rPr lang="tr-TR" sz="2400" dirty="0"/>
              <a:t>, </a:t>
            </a:r>
            <a:endParaRPr lang="tr-TR" sz="2400" dirty="0" smtClean="0"/>
          </a:p>
          <a:p>
            <a:pPr marL="342900" indent="-342900" algn="just">
              <a:buFont typeface="Arial" panose="020B0604020202020204" pitchFamily="34" charset="0"/>
              <a:buChar char="•"/>
            </a:pPr>
            <a:r>
              <a:rPr lang="tr-TR" sz="2400" dirty="0" smtClean="0"/>
              <a:t>Hava </a:t>
            </a:r>
            <a:r>
              <a:rPr lang="tr-TR" sz="2400" dirty="0"/>
              <a:t>Kirlenmesi ve Kontrolü, </a:t>
            </a:r>
            <a:endParaRPr lang="tr-TR" sz="2400" dirty="0" smtClean="0"/>
          </a:p>
          <a:p>
            <a:pPr marL="342900" indent="-342900" algn="just">
              <a:buFont typeface="Arial" panose="020B0604020202020204" pitchFamily="34" charset="0"/>
              <a:buChar char="•"/>
            </a:pPr>
            <a:r>
              <a:rPr lang="tr-TR" sz="2400" dirty="0" smtClean="0"/>
              <a:t>Katı </a:t>
            </a:r>
            <a:r>
              <a:rPr lang="tr-TR" sz="2400" dirty="0" err="1" smtClean="0"/>
              <a:t>veTehlikeli</a:t>
            </a:r>
            <a:r>
              <a:rPr lang="tr-TR" sz="2400" dirty="0" smtClean="0"/>
              <a:t> </a:t>
            </a:r>
            <a:r>
              <a:rPr lang="tr-TR" sz="2400" dirty="0"/>
              <a:t>Atıkların Yönetimi, </a:t>
            </a:r>
            <a:endParaRPr lang="tr-TR" sz="2400" dirty="0" smtClean="0"/>
          </a:p>
          <a:p>
            <a:pPr marL="342900" indent="-342900" algn="just">
              <a:buFont typeface="Arial" panose="020B0604020202020204" pitchFamily="34" charset="0"/>
              <a:buChar char="•"/>
            </a:pPr>
            <a:r>
              <a:rPr lang="tr-TR" sz="2400" dirty="0" smtClean="0"/>
              <a:t>Gürültü </a:t>
            </a:r>
            <a:r>
              <a:rPr lang="tr-TR" sz="2400" dirty="0"/>
              <a:t>Kirliliği Kontrolü,</a:t>
            </a:r>
          </a:p>
          <a:p>
            <a:pPr marL="342900" indent="-342900" algn="just">
              <a:buFont typeface="Arial" panose="020B0604020202020204" pitchFamily="34" charset="0"/>
              <a:buChar char="•"/>
            </a:pPr>
            <a:r>
              <a:rPr lang="tr-TR" sz="2400" dirty="0"/>
              <a:t>Endüstriyel Atıkların Yönetimi, </a:t>
            </a:r>
            <a:endParaRPr lang="tr-TR" sz="2400" dirty="0" smtClean="0"/>
          </a:p>
          <a:p>
            <a:pPr marL="342900" indent="-342900" algn="just">
              <a:buFont typeface="Arial" panose="020B0604020202020204" pitchFamily="34" charset="0"/>
              <a:buChar char="•"/>
            </a:pPr>
            <a:r>
              <a:rPr lang="tr-TR" sz="2400" dirty="0" smtClean="0"/>
              <a:t>Çevre </a:t>
            </a:r>
            <a:r>
              <a:rPr lang="tr-TR" sz="2400" dirty="0"/>
              <a:t>Yönetimi </a:t>
            </a:r>
            <a:r>
              <a:rPr lang="tr-TR" sz="2400" i="1" dirty="0" smtClean="0"/>
              <a:t>ve </a:t>
            </a:r>
            <a:r>
              <a:rPr lang="tr-TR" sz="2400" dirty="0" smtClean="0"/>
              <a:t>Çevresel </a:t>
            </a:r>
            <a:r>
              <a:rPr lang="tr-TR" sz="2400" dirty="0"/>
              <a:t>Etki Değerlendirmesi (ÇED), </a:t>
            </a:r>
            <a:endParaRPr lang="tr-TR" sz="2400" dirty="0" smtClean="0"/>
          </a:p>
          <a:p>
            <a:pPr marL="342900" indent="-342900" algn="just">
              <a:buFont typeface="Arial" panose="020B0604020202020204" pitchFamily="34" charset="0"/>
              <a:buChar char="•"/>
            </a:pPr>
            <a:r>
              <a:rPr lang="tr-TR" sz="2400" dirty="0" smtClean="0"/>
              <a:t>Çevre </a:t>
            </a:r>
            <a:r>
              <a:rPr lang="tr-TR" sz="2400" dirty="0"/>
              <a:t>Sağlığı </a:t>
            </a:r>
            <a:r>
              <a:rPr lang="tr-TR" sz="2400" dirty="0" smtClean="0"/>
              <a:t>ve Güvenliği </a:t>
            </a:r>
            <a:r>
              <a:rPr lang="tr-TR" sz="2400" i="1" dirty="0"/>
              <a:t>şeklindedir</a:t>
            </a:r>
            <a:endParaRPr lang="tr-TR" sz="2400" dirty="0"/>
          </a:p>
        </p:txBody>
      </p:sp>
    </p:spTree>
    <p:extLst>
      <p:ext uri="{BB962C8B-B14F-4D97-AF65-F5344CB8AC3E}">
        <p14:creationId xmlns:p14="http://schemas.microsoft.com/office/powerpoint/2010/main" val="3571599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dirty="0"/>
          </a:p>
        </p:txBody>
      </p:sp>
      <p:sp>
        <p:nvSpPr>
          <p:cNvPr id="2" name="Unvan 1"/>
          <p:cNvSpPr>
            <a:spLocks noGrp="1"/>
          </p:cNvSpPr>
          <p:nvPr>
            <p:ph type="title" idx="4294967295"/>
          </p:nvPr>
        </p:nvSpPr>
        <p:spPr>
          <a:xfrm>
            <a:off x="456171" y="158859"/>
            <a:ext cx="8229600" cy="1252537"/>
          </a:xfrm>
        </p:spPr>
        <p:txBody>
          <a:bodyPr>
            <a:normAutofit fontScale="90000"/>
          </a:bodyPr>
          <a:lstStyle/>
          <a:p>
            <a:r>
              <a:rPr lang="tr-TR" dirty="0"/>
              <a:t>YAZ STAJI TARİHLERİ</a:t>
            </a:r>
            <a:br>
              <a:rPr lang="tr-TR" dirty="0"/>
            </a:br>
            <a:endParaRPr lang="tr-TR" dirty="0"/>
          </a:p>
        </p:txBody>
      </p:sp>
      <p:sp>
        <p:nvSpPr>
          <p:cNvPr id="4" name="Dikdörtgen 3"/>
          <p:cNvSpPr/>
          <p:nvPr/>
        </p:nvSpPr>
        <p:spPr>
          <a:xfrm>
            <a:off x="827584" y="917912"/>
            <a:ext cx="3179725" cy="5940088"/>
          </a:xfrm>
          <a:prstGeom prst="rect">
            <a:avLst/>
          </a:prstGeom>
        </p:spPr>
        <p:txBody>
          <a:bodyPr wrap="square">
            <a:spAutoFit/>
          </a:bodyPr>
          <a:lstStyle/>
          <a:p>
            <a:r>
              <a:rPr lang="tr-TR" sz="2000" b="1" dirty="0" smtClean="0"/>
              <a:t>1-</a:t>
            </a:r>
            <a:r>
              <a:rPr lang="tr-TR" sz="2000" b="1" dirty="0"/>
              <a:t>) 06.06.2016 - 01.07.2016</a:t>
            </a:r>
          </a:p>
          <a:p>
            <a:endParaRPr lang="tr-TR" sz="2000" b="1" dirty="0"/>
          </a:p>
          <a:p>
            <a:r>
              <a:rPr lang="tr-TR" sz="2000" b="1" dirty="0"/>
              <a:t>2-) 13.06.2016 - 15.07.2016</a:t>
            </a:r>
          </a:p>
          <a:p>
            <a:endParaRPr lang="tr-TR" sz="2000" b="1" dirty="0"/>
          </a:p>
          <a:p>
            <a:r>
              <a:rPr lang="tr-TR" sz="2000" b="1" dirty="0"/>
              <a:t>3-) 20.06.2016  - 22.07.2016</a:t>
            </a:r>
          </a:p>
          <a:p>
            <a:endParaRPr lang="tr-TR" sz="2000" b="1" dirty="0"/>
          </a:p>
          <a:p>
            <a:r>
              <a:rPr lang="tr-TR" sz="2000" b="1" dirty="0"/>
              <a:t>4-) 27.06.2016  - 29.07.2016</a:t>
            </a:r>
          </a:p>
          <a:p>
            <a:endParaRPr lang="tr-TR" sz="2000" b="1" dirty="0"/>
          </a:p>
          <a:p>
            <a:r>
              <a:rPr lang="tr-TR" sz="2000" b="1" dirty="0"/>
              <a:t>5-) 11.07.2016 - 05.08.2016</a:t>
            </a:r>
          </a:p>
          <a:p>
            <a:endParaRPr lang="tr-TR" sz="2000" b="1" dirty="0"/>
          </a:p>
          <a:p>
            <a:r>
              <a:rPr lang="tr-TR" sz="2000" b="1" dirty="0"/>
              <a:t>6-) 18.07.2016 - 12.08.2016</a:t>
            </a:r>
          </a:p>
          <a:p>
            <a:endParaRPr lang="tr-TR" sz="2000" b="1" dirty="0"/>
          </a:p>
          <a:p>
            <a:r>
              <a:rPr lang="tr-TR" sz="2000" b="1" dirty="0"/>
              <a:t>7-) 25.07.2016 - 19.08.2016</a:t>
            </a:r>
          </a:p>
          <a:p>
            <a:endParaRPr lang="tr-TR" sz="2000" b="1" dirty="0"/>
          </a:p>
          <a:p>
            <a:r>
              <a:rPr lang="tr-TR" sz="2000" b="1" dirty="0"/>
              <a:t>8-) 01.08.2016  - 26.08.2016</a:t>
            </a:r>
          </a:p>
          <a:p>
            <a:endParaRPr lang="tr-TR" sz="2000" b="1" dirty="0"/>
          </a:p>
          <a:p>
            <a:r>
              <a:rPr lang="tr-TR" sz="2000" b="1" dirty="0"/>
              <a:t>9-) 08.08.2016  - 05.09.2016</a:t>
            </a:r>
          </a:p>
          <a:p>
            <a:endParaRPr lang="tr-TR" sz="2000" b="1" dirty="0"/>
          </a:p>
          <a:p>
            <a:r>
              <a:rPr lang="tr-TR" sz="2000" b="1" dirty="0"/>
              <a:t>10-)15.08.2016 - </a:t>
            </a:r>
            <a:r>
              <a:rPr lang="tr-TR" sz="2000" b="1" dirty="0" smtClean="0"/>
              <a:t>10.09.2016</a:t>
            </a:r>
            <a:endParaRPr lang="tr-TR" sz="2000" b="1" dirty="0"/>
          </a:p>
        </p:txBody>
      </p:sp>
      <p:sp>
        <p:nvSpPr>
          <p:cNvPr id="5" name="Dikdörtgen 4"/>
          <p:cNvSpPr/>
          <p:nvPr/>
        </p:nvSpPr>
        <p:spPr>
          <a:xfrm>
            <a:off x="4932040" y="3105002"/>
            <a:ext cx="3672408" cy="1938992"/>
          </a:xfrm>
          <a:prstGeom prst="rect">
            <a:avLst/>
          </a:prstGeom>
          <a:ln>
            <a:solidFill>
              <a:schemeClr val="tx1"/>
            </a:solidFill>
          </a:ln>
        </p:spPr>
        <p:txBody>
          <a:bodyPr wrap="square">
            <a:spAutoFit/>
          </a:bodyPr>
          <a:lstStyle/>
          <a:p>
            <a:r>
              <a:rPr lang="tr-TR" sz="2000" dirty="0" smtClean="0"/>
              <a:t>Yaz </a:t>
            </a:r>
            <a:r>
              <a:rPr lang="tr-TR" sz="2000" dirty="0"/>
              <a:t>okuluna gidecek öğrenciler için yaz stajı </a:t>
            </a:r>
            <a:r>
              <a:rPr lang="tr-TR" sz="2000" dirty="0" smtClean="0"/>
              <a:t>tarihleri</a:t>
            </a:r>
          </a:p>
          <a:p>
            <a:endParaRPr lang="tr-TR" sz="2000" b="1" dirty="0"/>
          </a:p>
          <a:p>
            <a:r>
              <a:rPr lang="tr-TR" sz="2000" b="1" dirty="0"/>
              <a:t>1-) 08.08.2016 -  05.09.2016</a:t>
            </a:r>
          </a:p>
          <a:p>
            <a:endParaRPr lang="tr-TR" sz="2000" b="1" dirty="0"/>
          </a:p>
          <a:p>
            <a:r>
              <a:rPr lang="tr-TR" sz="2000" b="1" dirty="0"/>
              <a:t>2-) 15.08.2016 -  10.09.2016</a:t>
            </a:r>
          </a:p>
        </p:txBody>
      </p:sp>
    </p:spTree>
    <p:extLst>
      <p:ext uri="{BB962C8B-B14F-4D97-AF65-F5344CB8AC3E}">
        <p14:creationId xmlns:p14="http://schemas.microsoft.com/office/powerpoint/2010/main" val="248860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STAJLA İLGİLİ GENEL KURALLAR</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467544" y="1720840"/>
            <a:ext cx="8136904" cy="4401205"/>
          </a:xfrm>
          <a:prstGeom prst="rect">
            <a:avLst/>
          </a:prstGeom>
        </p:spPr>
        <p:txBody>
          <a:bodyPr wrap="square">
            <a:spAutoFit/>
          </a:bodyPr>
          <a:lstStyle/>
          <a:p>
            <a:r>
              <a:rPr lang="tr-TR" sz="2800" dirty="0"/>
              <a:t>Staj süresince öğrencinin staj süresinde devam zorunluluğu bulunmaktadır. Her öğrenci, staj</a:t>
            </a:r>
          </a:p>
          <a:p>
            <a:r>
              <a:rPr lang="tr-TR" sz="2800" dirty="0"/>
              <a:t>süresince çalıştığı iş yerinin disiplin yönetmeliği, tüzük veya her türlü mevzuatına uymak</a:t>
            </a:r>
          </a:p>
          <a:p>
            <a:r>
              <a:rPr lang="tr-TR" sz="2800" dirty="0" smtClean="0"/>
              <a:t>zorundadır.</a:t>
            </a:r>
          </a:p>
          <a:p>
            <a:r>
              <a:rPr lang="tr-TR" sz="2800" dirty="0" smtClean="0"/>
              <a:t>Öğrencilerin </a:t>
            </a:r>
            <a:r>
              <a:rPr lang="tr-TR" sz="2800" dirty="0"/>
              <a:t>staj çalışmaları, gerekli görüldüğü durumlarda, Bölüm Staj Komisyonu üyeleri</a:t>
            </a:r>
          </a:p>
          <a:p>
            <a:r>
              <a:rPr lang="tr-TR" sz="2800" dirty="0"/>
              <a:t>veya Bölüm Başkanınca görevlendirilecek öğretim elemanları tarafından staj yerinde</a:t>
            </a:r>
          </a:p>
          <a:p>
            <a:r>
              <a:rPr lang="tr-TR" sz="2800" dirty="0"/>
              <a:t>denetlenebilir.</a:t>
            </a:r>
          </a:p>
        </p:txBody>
      </p:sp>
    </p:spTree>
    <p:extLst>
      <p:ext uri="{BB962C8B-B14F-4D97-AF65-F5344CB8AC3E}">
        <p14:creationId xmlns:p14="http://schemas.microsoft.com/office/powerpoint/2010/main" val="679809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2930" y="260648"/>
            <a:ext cx="8229600" cy="1143000"/>
          </a:xfrm>
        </p:spPr>
        <p:txBody>
          <a:bodyPr/>
          <a:lstStyle/>
          <a:p>
            <a:r>
              <a:rPr lang="tr-TR" dirty="0" smtClean="0"/>
              <a:t>STAJ DEFTERİ</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5" name="Dikdörtgen 4"/>
          <p:cNvSpPr/>
          <p:nvPr/>
        </p:nvSpPr>
        <p:spPr>
          <a:xfrm>
            <a:off x="179512" y="1196752"/>
            <a:ext cx="8784976" cy="5170646"/>
          </a:xfrm>
          <a:prstGeom prst="rect">
            <a:avLst/>
          </a:prstGeom>
        </p:spPr>
        <p:txBody>
          <a:bodyPr wrap="square">
            <a:spAutoFit/>
          </a:bodyPr>
          <a:lstStyle/>
          <a:p>
            <a:pPr>
              <a:lnSpc>
                <a:spcPct val="150000"/>
              </a:lnSpc>
            </a:pPr>
            <a:r>
              <a:rPr lang="tr-TR" sz="2000" dirty="0"/>
              <a:t>Staj defteri aşağıdaki esaslara göre hazırlanması </a:t>
            </a:r>
            <a:r>
              <a:rPr lang="tr-TR" sz="2000" dirty="0" smtClean="0"/>
              <a:t>gerekmektedir;</a:t>
            </a:r>
          </a:p>
          <a:p>
            <a:pPr marL="457200" indent="-457200">
              <a:lnSpc>
                <a:spcPct val="150000"/>
              </a:lnSpc>
              <a:buAutoNum type="alphaLcParenR"/>
            </a:pPr>
            <a:r>
              <a:rPr lang="tr-TR" sz="2000" dirty="0" smtClean="0"/>
              <a:t>Staj defteri </a:t>
            </a:r>
            <a:r>
              <a:rPr lang="tr-TR" sz="2000" dirty="0"/>
              <a:t>günlük olarak </a:t>
            </a:r>
            <a:r>
              <a:rPr lang="tr-TR" sz="2000" dirty="0" smtClean="0"/>
              <a:t>doldurulmalı </a:t>
            </a:r>
            <a:r>
              <a:rPr lang="tr-TR" sz="2000" dirty="0"/>
              <a:t>ve staj defterinin tüm sayfaları işyerindeki mühendis </a:t>
            </a:r>
            <a:r>
              <a:rPr lang="tr-TR" sz="2000" dirty="0" smtClean="0"/>
              <a:t>ya da </a:t>
            </a:r>
            <a:r>
              <a:rPr lang="tr-TR" sz="2000" dirty="0"/>
              <a:t>teknik uzman tarafından </a:t>
            </a:r>
            <a:r>
              <a:rPr lang="tr-TR" sz="2000" u="sng" dirty="0"/>
              <a:t>tek tek imzalanmalıdır</a:t>
            </a:r>
            <a:r>
              <a:rPr lang="tr-TR" sz="2000" u="sng" dirty="0" smtClean="0"/>
              <a:t>. </a:t>
            </a:r>
          </a:p>
          <a:p>
            <a:pPr>
              <a:lnSpc>
                <a:spcPct val="150000"/>
              </a:lnSpc>
            </a:pPr>
            <a:r>
              <a:rPr lang="tr-TR" sz="2000" b="1" dirty="0">
                <a:solidFill>
                  <a:srgbClr val="FF0000"/>
                </a:solidFill>
              </a:rPr>
              <a:t> </a:t>
            </a:r>
            <a:r>
              <a:rPr lang="tr-TR" sz="2000" b="1" dirty="0" smtClean="0">
                <a:solidFill>
                  <a:srgbClr val="FF0000"/>
                </a:solidFill>
              </a:rPr>
              <a:t>       </a:t>
            </a:r>
            <a:r>
              <a:rPr lang="tr-TR" sz="2000" b="1" u="sng" dirty="0" smtClean="0">
                <a:solidFill>
                  <a:srgbClr val="FF0000"/>
                </a:solidFill>
              </a:rPr>
              <a:t> Staj Defteri yazılırken akademik bir dil kullanılmalıdır. </a:t>
            </a:r>
            <a:endParaRPr lang="tr-TR" sz="2000" b="1" u="sng" dirty="0">
              <a:solidFill>
                <a:srgbClr val="FF0000"/>
              </a:solidFill>
            </a:endParaRPr>
          </a:p>
          <a:p>
            <a:pPr marL="457200" indent="-457200">
              <a:lnSpc>
                <a:spcPct val="150000"/>
              </a:lnSpc>
            </a:pPr>
            <a:r>
              <a:rPr lang="tr-TR" sz="2000" dirty="0" smtClean="0"/>
              <a:t> </a:t>
            </a:r>
            <a:r>
              <a:rPr lang="tr-TR" sz="2000" dirty="0"/>
              <a:t>b) </a:t>
            </a:r>
            <a:r>
              <a:rPr lang="tr-TR" sz="2000" dirty="0" smtClean="0"/>
              <a:t>  Staj </a:t>
            </a:r>
            <a:r>
              <a:rPr lang="tr-TR" sz="2000" dirty="0"/>
              <a:t>defteri doldurulurken her gün için en az 1 sayfa kullanılmalıdır. Bu </a:t>
            </a:r>
            <a:r>
              <a:rPr lang="tr-TR" sz="2000" dirty="0" smtClean="0"/>
              <a:t>sayfaların üst tarafındaki </a:t>
            </a:r>
            <a:r>
              <a:rPr lang="tr-TR" sz="2000" dirty="0"/>
              <a:t>kısım (yapılan iş, sayfa </a:t>
            </a:r>
            <a:r>
              <a:rPr lang="tr-TR" sz="2000" dirty="0" err="1"/>
              <a:t>no</a:t>
            </a:r>
            <a:r>
              <a:rPr lang="tr-TR" sz="2000" dirty="0"/>
              <a:t>, tarih) mutlaka </a:t>
            </a:r>
            <a:r>
              <a:rPr lang="tr-TR" sz="2000" dirty="0" smtClean="0"/>
              <a:t>doldurulmalıdır</a:t>
            </a:r>
            <a:r>
              <a:rPr lang="tr-TR" sz="2000" dirty="0"/>
              <a:t>.</a:t>
            </a:r>
          </a:p>
          <a:p>
            <a:pPr marL="457200" indent="-457200">
              <a:lnSpc>
                <a:spcPct val="150000"/>
              </a:lnSpc>
            </a:pPr>
            <a:r>
              <a:rPr lang="tr-TR" sz="2000" dirty="0" smtClean="0"/>
              <a:t>c</a:t>
            </a:r>
            <a:r>
              <a:rPr lang="tr-TR" sz="2000" dirty="0"/>
              <a:t>) </a:t>
            </a:r>
            <a:r>
              <a:rPr lang="tr-TR" sz="2000" dirty="0" smtClean="0"/>
              <a:t>     Staj </a:t>
            </a:r>
            <a:r>
              <a:rPr lang="tr-TR" sz="2000" dirty="0"/>
              <a:t>defteri doldurulurken o gün için nelerin yapıldığı </a:t>
            </a:r>
            <a:r>
              <a:rPr lang="tr-TR" sz="2000" dirty="0" smtClean="0"/>
              <a:t>gibi konular </a:t>
            </a:r>
            <a:r>
              <a:rPr lang="tr-TR" sz="2000" dirty="0"/>
              <a:t>ayrıntılı bir şekilde anlatılmalıdır. Anlatılanlar gerekirse şekil ve </a:t>
            </a:r>
            <a:r>
              <a:rPr lang="tr-TR" sz="2000" dirty="0" smtClean="0"/>
              <a:t>grafiklerle desteklenmelidir</a:t>
            </a:r>
            <a:r>
              <a:rPr lang="tr-TR" sz="2000" dirty="0"/>
              <a:t>.</a:t>
            </a:r>
          </a:p>
          <a:p>
            <a:pPr>
              <a:lnSpc>
                <a:spcPct val="150000"/>
              </a:lnSpc>
            </a:pPr>
            <a:r>
              <a:rPr lang="tr-TR" sz="2000" dirty="0" smtClean="0"/>
              <a:t>d</a:t>
            </a:r>
            <a:r>
              <a:rPr lang="tr-TR" sz="2000" dirty="0"/>
              <a:t>) </a:t>
            </a:r>
            <a:r>
              <a:rPr lang="tr-TR" sz="2000" dirty="0" smtClean="0"/>
              <a:t>Staj </a:t>
            </a:r>
            <a:r>
              <a:rPr lang="tr-TR" sz="2000" dirty="0"/>
              <a:t>defterleri tükenmez, dolma kalem veya bilgisayar </a:t>
            </a:r>
            <a:r>
              <a:rPr lang="tr-TR" sz="2000" dirty="0" smtClean="0"/>
              <a:t>ile yazılabilir.</a:t>
            </a:r>
          </a:p>
        </p:txBody>
      </p:sp>
    </p:spTree>
    <p:extLst>
      <p:ext uri="{BB962C8B-B14F-4D97-AF65-F5344CB8AC3E}">
        <p14:creationId xmlns:p14="http://schemas.microsoft.com/office/powerpoint/2010/main" val="1846765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r>
              <a:rPr lang="tr-TR" dirty="0" smtClean="0"/>
              <a:t>STAJ DEFTERİ</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611560" y="1513091"/>
            <a:ext cx="8136904" cy="4247317"/>
          </a:xfrm>
          <a:prstGeom prst="rect">
            <a:avLst/>
          </a:prstGeom>
        </p:spPr>
        <p:txBody>
          <a:bodyPr wrap="square">
            <a:spAutoFit/>
          </a:bodyPr>
          <a:lstStyle/>
          <a:p>
            <a:pPr>
              <a:lnSpc>
                <a:spcPct val="150000"/>
              </a:lnSpc>
            </a:pPr>
            <a:r>
              <a:rPr lang="tr-TR" sz="2000" dirty="0"/>
              <a:t>e) Staj süresince her türlü teknik ve mesleki konular hakkında bilgi edinilmeye çalışılmalıdır. Mesleki tekniklerin olduğu gibi uygulanıp uygulanmadığı, değişiklikler yapılmışsa sebepleri yazılmalıdır. Teorik olarak derste görülen bilgilerle, pratikteki uygulamalar arasında farklar varsa açıklanmalıdır</a:t>
            </a:r>
            <a:r>
              <a:rPr lang="tr-TR" sz="2000" dirty="0" smtClean="0"/>
              <a:t>.</a:t>
            </a:r>
          </a:p>
          <a:p>
            <a:pPr>
              <a:lnSpc>
                <a:spcPct val="150000"/>
              </a:lnSpc>
            </a:pPr>
            <a:r>
              <a:rPr lang="tr-TR" sz="2000" b="1" dirty="0" smtClean="0">
                <a:solidFill>
                  <a:srgbClr val="FF0000"/>
                </a:solidFill>
              </a:rPr>
              <a:t>Özellikle staj yapılan firmanın tabii olduğu  çevre mühendisliğini ilgilendiren yönetmelikler mutlaka öğrenilmeli ve deftere yazılmalıdır.</a:t>
            </a:r>
            <a:endParaRPr lang="tr-TR" sz="2000" b="1" dirty="0">
              <a:solidFill>
                <a:srgbClr val="FF0000"/>
              </a:solidFill>
            </a:endParaRPr>
          </a:p>
          <a:p>
            <a:pPr>
              <a:lnSpc>
                <a:spcPct val="150000"/>
              </a:lnSpc>
            </a:pPr>
            <a:r>
              <a:rPr lang="tr-TR" sz="2000" dirty="0"/>
              <a:t> f ) Yapılan deneyler, büroda kullanılan programlar vb. hakkında kısa bilgiler verilebilir.</a:t>
            </a:r>
          </a:p>
        </p:txBody>
      </p:sp>
    </p:spTree>
    <p:extLst>
      <p:ext uri="{BB962C8B-B14F-4D97-AF65-F5344CB8AC3E}">
        <p14:creationId xmlns:p14="http://schemas.microsoft.com/office/powerpoint/2010/main" val="3578707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60"/>
            <a:ext cx="8229600" cy="1143000"/>
          </a:xfrm>
        </p:spPr>
        <p:txBody>
          <a:bodyPr>
            <a:normAutofit/>
          </a:bodyPr>
          <a:lstStyle/>
          <a:p>
            <a:r>
              <a:rPr lang="tr-TR" dirty="0" smtClean="0"/>
              <a:t>STAJ BİTİMİNDE YAPILACAKLAR</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5" name="Dikdörtgen 4"/>
          <p:cNvSpPr/>
          <p:nvPr/>
        </p:nvSpPr>
        <p:spPr>
          <a:xfrm>
            <a:off x="323528" y="856357"/>
            <a:ext cx="8496944" cy="5632311"/>
          </a:xfrm>
          <a:prstGeom prst="rect">
            <a:avLst/>
          </a:prstGeom>
        </p:spPr>
        <p:txBody>
          <a:bodyPr wrap="square">
            <a:spAutoFit/>
          </a:bodyPr>
          <a:lstStyle/>
          <a:p>
            <a:r>
              <a:rPr lang="tr-TR" sz="2400" dirty="0"/>
              <a:t>Staj defterleri, staj çalışmalarını izleyen eğitim-öğretim yarıyılının ilk </a:t>
            </a:r>
            <a:r>
              <a:rPr lang="tr-TR" sz="2400" dirty="0" smtClean="0"/>
              <a:t>30 günü </a:t>
            </a:r>
            <a:r>
              <a:rPr lang="tr-TR" sz="2400" dirty="0"/>
              <a:t>içerisinde </a:t>
            </a:r>
            <a:r>
              <a:rPr lang="tr-TR" sz="2400" b="1" dirty="0">
                <a:solidFill>
                  <a:schemeClr val="bg1"/>
                </a:solidFill>
              </a:rPr>
              <a:t>saucevrestaj@yandex.com</a:t>
            </a:r>
            <a:r>
              <a:rPr lang="tr-TR" sz="2400" dirty="0"/>
              <a:t> adresine </a:t>
            </a:r>
            <a:r>
              <a:rPr lang="tr-TR" sz="2400" dirty="0" err="1"/>
              <a:t>pdf</a:t>
            </a:r>
            <a:r>
              <a:rPr lang="tr-TR" sz="2400" dirty="0"/>
              <a:t>. f</a:t>
            </a:r>
            <a:r>
              <a:rPr lang="tr-TR" sz="2400" dirty="0" smtClean="0"/>
              <a:t>ormatında gönderilir</a:t>
            </a:r>
            <a:r>
              <a:rPr lang="tr-TR" sz="2400" dirty="0"/>
              <a:t>. Staj defteri, staj sicil fişi ve oluşturulacak olan CD staj </a:t>
            </a:r>
            <a:r>
              <a:rPr lang="tr-TR" sz="2400" dirty="0" smtClean="0"/>
              <a:t>sınavı esnasında </a:t>
            </a:r>
            <a:r>
              <a:rPr lang="tr-TR" sz="2400" dirty="0"/>
              <a:t>imza karşılığı teslim edilir</a:t>
            </a:r>
            <a:r>
              <a:rPr lang="tr-TR" sz="2400" dirty="0" smtClean="0"/>
              <a:t>.</a:t>
            </a:r>
          </a:p>
          <a:p>
            <a:r>
              <a:rPr lang="tr-TR" sz="2400" dirty="0" smtClean="0"/>
              <a:t>Staj </a:t>
            </a:r>
            <a:r>
              <a:rPr lang="tr-TR" sz="2400" dirty="0"/>
              <a:t>mülakatlarının yeri ve zamanı bölüm staj komisyonunca </a:t>
            </a:r>
            <a:r>
              <a:rPr lang="tr-TR" sz="2400" dirty="0" smtClean="0"/>
              <a:t>bölüm panolarında </a:t>
            </a:r>
            <a:r>
              <a:rPr lang="tr-TR" sz="2400" dirty="0"/>
              <a:t>ve internet sayfasında ilan </a:t>
            </a:r>
            <a:r>
              <a:rPr lang="tr-TR" sz="2400" dirty="0" smtClean="0"/>
              <a:t>edilir.</a:t>
            </a:r>
          </a:p>
          <a:p>
            <a:r>
              <a:rPr lang="tr-TR" sz="2400" dirty="0" smtClean="0"/>
              <a:t>Staj </a:t>
            </a:r>
            <a:r>
              <a:rPr lang="tr-TR" sz="2400" dirty="0"/>
              <a:t>yapan öğrenciler ilan edilen tarihlerde mülakat sınavına alınır. </a:t>
            </a:r>
            <a:r>
              <a:rPr lang="tr-TR" sz="2400" dirty="0" smtClean="0"/>
              <a:t>Staj Komisyonu </a:t>
            </a:r>
            <a:r>
              <a:rPr lang="tr-TR" sz="2400" dirty="0"/>
              <a:t>staj çalışmasını mülakat sınavı, staj sicil fişi ve staj </a:t>
            </a:r>
            <a:r>
              <a:rPr lang="tr-TR" sz="2400" dirty="0" smtClean="0"/>
              <a:t>defterini göz </a:t>
            </a:r>
            <a:r>
              <a:rPr lang="tr-TR" sz="2400" dirty="0"/>
              <a:t>önüne alarak değerlendirir ve değerlendirme sonunda </a:t>
            </a:r>
            <a:r>
              <a:rPr lang="tr-TR" sz="2400" b="1" dirty="0"/>
              <a:t>kabul </a:t>
            </a:r>
            <a:r>
              <a:rPr lang="tr-TR" sz="2400" b="1" dirty="0" smtClean="0"/>
              <a:t>veya </a:t>
            </a:r>
            <a:r>
              <a:rPr lang="tr-TR" sz="2400" b="1" dirty="0" err="1" smtClean="0"/>
              <a:t>red</a:t>
            </a:r>
            <a:r>
              <a:rPr lang="tr-TR" sz="2400" b="1" dirty="0" smtClean="0"/>
              <a:t> </a:t>
            </a:r>
            <a:r>
              <a:rPr lang="tr-TR" sz="2400" dirty="0"/>
              <a:t>kararı verir. Öğrenci reddedilen stajlardaki eksik süreyi </a:t>
            </a:r>
            <a:r>
              <a:rPr lang="tr-TR" sz="2400" dirty="0" smtClean="0"/>
              <a:t>tamamlamak zorundadır.</a:t>
            </a:r>
            <a:endParaRPr lang="tr-TR" sz="2400" dirty="0"/>
          </a:p>
          <a:p>
            <a:r>
              <a:rPr lang="tr-TR" sz="2400" dirty="0" smtClean="0"/>
              <a:t>Belirtilen </a:t>
            </a:r>
            <a:r>
              <a:rPr lang="tr-TR" sz="2400" dirty="0"/>
              <a:t>tarihlerde staj sınavına girmeyen öğrencilerin stajı </a:t>
            </a:r>
            <a:r>
              <a:rPr lang="tr-TR" sz="2400" dirty="0" smtClean="0"/>
              <a:t>geçersiz sayılır. Staj </a:t>
            </a:r>
            <a:r>
              <a:rPr lang="tr-TR" sz="2400" dirty="0"/>
              <a:t>Komisyonu staj değerlendirme raporunu Bölüm </a:t>
            </a:r>
            <a:r>
              <a:rPr lang="tr-TR" sz="2400" dirty="0" smtClean="0"/>
              <a:t>Başkanlığına bildirir</a:t>
            </a:r>
            <a:r>
              <a:rPr lang="tr-TR" sz="2400" dirty="0"/>
              <a:t>. Değerlendirme sonuçları staj takip sisteminden ilan edilir.</a:t>
            </a:r>
          </a:p>
        </p:txBody>
      </p:sp>
    </p:spTree>
    <p:extLst>
      <p:ext uri="{BB962C8B-B14F-4D97-AF65-F5344CB8AC3E}">
        <p14:creationId xmlns:p14="http://schemas.microsoft.com/office/powerpoint/2010/main" val="3897676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030704"/>
          </a:xfrm>
        </p:spPr>
        <p:txBody>
          <a:bodyPr/>
          <a:lstStyle/>
          <a:p>
            <a:r>
              <a:rPr lang="tr-TR" dirty="0" smtClean="0"/>
              <a:t>ÖNEMLİ TARİHLER</a:t>
            </a: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sp>
        <p:nvSpPr>
          <p:cNvPr id="4" name="Dikdörtgen 3"/>
          <p:cNvSpPr/>
          <p:nvPr/>
        </p:nvSpPr>
        <p:spPr>
          <a:xfrm>
            <a:off x="539552" y="1305342"/>
            <a:ext cx="8352928" cy="5047536"/>
          </a:xfrm>
          <a:prstGeom prst="rect">
            <a:avLst/>
          </a:prstGeom>
        </p:spPr>
        <p:txBody>
          <a:bodyPr wrap="square">
            <a:spAutoFit/>
          </a:bodyPr>
          <a:lstStyle/>
          <a:p>
            <a:r>
              <a:rPr lang="tr-TR" b="1" dirty="0"/>
              <a:t>BAHAR YARIYILI SONUNDA </a:t>
            </a:r>
            <a:r>
              <a:rPr lang="tr-TR" b="1" dirty="0" smtClean="0"/>
              <a:t>STAJ YAPMAK İÇİN:</a:t>
            </a:r>
          </a:p>
          <a:p>
            <a:endParaRPr lang="tr-TR" b="1" dirty="0"/>
          </a:p>
          <a:p>
            <a:pPr marL="285750" indent="-285750">
              <a:buFont typeface="Arial" panose="020B0604020202020204" pitchFamily="34" charset="0"/>
              <a:buChar char="•"/>
            </a:pPr>
            <a:r>
              <a:rPr lang="tr-TR" dirty="0" smtClean="0"/>
              <a:t>Staja başlama tarihi </a:t>
            </a:r>
            <a:r>
              <a:rPr lang="tr-TR" b="1" u="sng" dirty="0" smtClean="0"/>
              <a:t>en erken </a:t>
            </a:r>
            <a:r>
              <a:rPr lang="tr-TR" sz="2800" b="1" dirty="0">
                <a:solidFill>
                  <a:srgbClr val="FF0000"/>
                </a:solidFill>
                <a:effectLst>
                  <a:outerShdw blurRad="38100" dist="38100" dir="2700000" algn="tl">
                    <a:srgbClr val="000000">
                      <a:alpha val="43137"/>
                    </a:srgbClr>
                  </a:outerShdw>
                </a:effectLst>
              </a:rPr>
              <a:t>06.06.2016 </a:t>
            </a:r>
            <a:r>
              <a:rPr lang="tr-TR" b="1" dirty="0" smtClean="0"/>
              <a:t>‘tir.</a:t>
            </a:r>
          </a:p>
          <a:p>
            <a:endParaRPr lang="tr-TR" b="1" dirty="0" smtClean="0"/>
          </a:p>
          <a:p>
            <a:pPr marL="285750" indent="-285750">
              <a:buFont typeface="Arial" panose="020B0604020202020204" pitchFamily="34" charset="0"/>
              <a:buChar char="•"/>
            </a:pPr>
            <a:r>
              <a:rPr lang="tr-TR" dirty="0" smtClean="0"/>
              <a:t>2014 yılı yaz döneminde staj yapacak öğrenciler </a:t>
            </a:r>
            <a:r>
              <a:rPr lang="tr-TR" i="1" dirty="0" smtClean="0"/>
              <a:t>işyeri ve bölüm staj komisyonunca onaylanmış </a:t>
            </a:r>
            <a:r>
              <a:rPr lang="tr-TR" dirty="0" smtClean="0"/>
              <a:t>staj formalarını </a:t>
            </a:r>
            <a:r>
              <a:rPr lang="tr-TR" b="1" u="sng" dirty="0" smtClean="0"/>
              <a:t>en geç </a:t>
            </a:r>
            <a:r>
              <a:rPr lang="tr-TR" b="1" dirty="0">
                <a:solidFill>
                  <a:srgbClr val="FF0000"/>
                </a:solidFill>
                <a:effectLst>
                  <a:outerShdw blurRad="38100" dist="38100" dir="2700000" algn="tl">
                    <a:srgbClr val="000000">
                      <a:alpha val="43137"/>
                    </a:srgbClr>
                  </a:outerShdw>
                </a:effectLst>
              </a:rPr>
              <a:t>2</a:t>
            </a:r>
            <a:r>
              <a:rPr lang="tr-TR" b="1" dirty="0" smtClean="0">
                <a:solidFill>
                  <a:srgbClr val="FF0000"/>
                </a:solidFill>
                <a:effectLst>
                  <a:outerShdw blurRad="38100" dist="38100" dir="2700000" algn="tl">
                    <a:srgbClr val="000000">
                      <a:alpha val="43137"/>
                    </a:srgbClr>
                  </a:outerShdw>
                </a:effectLst>
              </a:rPr>
              <a:t>6.05.2016 </a:t>
            </a:r>
            <a:r>
              <a:rPr lang="tr-TR" b="1" dirty="0"/>
              <a:t>‘ </a:t>
            </a:r>
            <a:r>
              <a:rPr lang="tr-TR" dirty="0" smtClean="0"/>
              <a:t>tarihine kadar dekanlığa teslim etmiş olmalıdırlar. </a:t>
            </a:r>
          </a:p>
          <a:p>
            <a:pPr marL="271463" indent="-271463"/>
            <a:endParaRPr lang="tr-TR" dirty="0" smtClean="0"/>
          </a:p>
          <a:p>
            <a:pPr>
              <a:lnSpc>
                <a:spcPct val="150000"/>
              </a:lnSpc>
            </a:pPr>
            <a:r>
              <a:rPr lang="tr-TR" sz="2800" b="1" dirty="0">
                <a:solidFill>
                  <a:srgbClr val="FF0000"/>
                </a:solidFill>
                <a:effectLst>
                  <a:outerShdw blurRad="38100" dist="38100" dir="2700000" algn="tl">
                    <a:srgbClr val="000000">
                      <a:alpha val="43137"/>
                    </a:srgbClr>
                  </a:outerShdw>
                </a:effectLst>
              </a:rPr>
              <a:t>26.05.2016 </a:t>
            </a:r>
            <a:r>
              <a:rPr lang="tr-TR" sz="2800" dirty="0" smtClean="0">
                <a:effectLst>
                  <a:outerShdw blurRad="38100" dist="38100" dir="2700000" algn="tl">
                    <a:srgbClr val="000000">
                      <a:alpha val="43137"/>
                    </a:srgbClr>
                  </a:outerShdw>
                </a:effectLst>
              </a:rPr>
              <a:t>tarihinden sonra 2016 yaz dönemi için dekanlık staj birimi ya da bölüm staj komisyonunca </a:t>
            </a:r>
            <a:r>
              <a:rPr lang="tr-TR" sz="2800" b="1" dirty="0" smtClean="0">
                <a:solidFill>
                  <a:srgbClr val="FF0000"/>
                </a:solidFill>
                <a:effectLst>
                  <a:outerShdw blurRad="38100" dist="38100" dir="2700000" algn="tl">
                    <a:srgbClr val="000000">
                      <a:alpha val="43137"/>
                    </a:srgbClr>
                  </a:outerShdw>
                </a:effectLst>
              </a:rPr>
              <a:t>STAJ İLE İLGİLİ HERHANGİ </a:t>
            </a:r>
            <a:r>
              <a:rPr lang="tr-TR" sz="2800" b="1" dirty="0">
                <a:solidFill>
                  <a:srgbClr val="FF0000"/>
                </a:solidFill>
                <a:effectLst>
                  <a:outerShdw blurRad="38100" dist="38100" dir="2700000" algn="tl">
                    <a:srgbClr val="000000">
                      <a:alpha val="43137"/>
                    </a:srgbClr>
                  </a:outerShdw>
                </a:effectLst>
              </a:rPr>
              <a:t>BİR İŞLEM YAPILMAYACAKTIR!!!.</a:t>
            </a:r>
          </a:p>
        </p:txBody>
      </p:sp>
    </p:spTree>
    <p:extLst>
      <p:ext uri="{BB962C8B-B14F-4D97-AF65-F5344CB8AC3E}">
        <p14:creationId xmlns:p14="http://schemas.microsoft.com/office/powerpoint/2010/main" val="316120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318" y="620688"/>
            <a:ext cx="8229600" cy="548680"/>
          </a:xfrm>
        </p:spPr>
        <p:txBody>
          <a:bodyPr anchor="t">
            <a:normAutofit fontScale="90000"/>
          </a:bodyPr>
          <a:lstStyle/>
          <a:p>
            <a:pPr algn="l"/>
            <a:r>
              <a:rPr lang="tr-TR" sz="2700" b="1" dirty="0" smtClean="0"/>
              <a:t>STAJ BAŞVURU AŞAMALARI (1)</a:t>
            </a:r>
            <a:r>
              <a:rPr lang="tr-TR" b="1" dirty="0" smtClean="0"/>
              <a:t/>
            </a:r>
            <a:br>
              <a:rPr lang="tr-TR" b="1" dirty="0" smtClean="0"/>
            </a:b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pic>
        <p:nvPicPr>
          <p:cNvPr id="4" name="Resim 3"/>
          <p:cNvPicPr>
            <a:picLocks noChangeAspect="1"/>
          </p:cNvPicPr>
          <p:nvPr/>
        </p:nvPicPr>
        <p:blipFill>
          <a:blip r:embed="rId2"/>
          <a:stretch>
            <a:fillRect/>
          </a:stretch>
        </p:blipFill>
        <p:spPr>
          <a:xfrm>
            <a:off x="218382" y="2065954"/>
            <a:ext cx="8746106" cy="3883326"/>
          </a:xfrm>
          <a:prstGeom prst="rect">
            <a:avLst/>
          </a:prstGeom>
        </p:spPr>
      </p:pic>
      <p:sp>
        <p:nvSpPr>
          <p:cNvPr id="6" name="Sağ Ok 5"/>
          <p:cNvSpPr/>
          <p:nvPr/>
        </p:nvSpPr>
        <p:spPr>
          <a:xfrm rot="16200000">
            <a:off x="3492401" y="4940648"/>
            <a:ext cx="1152128" cy="721119"/>
          </a:xfrm>
          <a:prstGeom prst="righ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38334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5479" y="116632"/>
            <a:ext cx="8229600" cy="634082"/>
          </a:xfrm>
        </p:spPr>
        <p:txBody>
          <a:bodyPr anchor="t">
            <a:normAutofit fontScale="90000"/>
          </a:bodyPr>
          <a:lstStyle/>
          <a:p>
            <a:pPr algn="l"/>
            <a:r>
              <a:rPr lang="tr-TR" sz="2700" b="1" dirty="0" smtClean="0"/>
              <a:t>STAJ BAŞVURU AŞAMALARI (2)</a:t>
            </a:r>
            <a:r>
              <a:rPr lang="tr-TR" b="1" dirty="0" smtClean="0"/>
              <a:t/>
            </a:r>
            <a:br>
              <a:rPr lang="tr-TR" b="1" dirty="0" smtClean="0"/>
            </a:b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pic>
        <p:nvPicPr>
          <p:cNvPr id="2" name="Resim 1"/>
          <p:cNvPicPr>
            <a:picLocks noChangeAspect="1"/>
          </p:cNvPicPr>
          <p:nvPr/>
        </p:nvPicPr>
        <p:blipFill>
          <a:blip r:embed="rId3"/>
          <a:stretch>
            <a:fillRect/>
          </a:stretch>
        </p:blipFill>
        <p:spPr>
          <a:xfrm>
            <a:off x="79589" y="1988840"/>
            <a:ext cx="8904064" cy="3981378"/>
          </a:xfrm>
          <a:prstGeom prst="rect">
            <a:avLst/>
          </a:prstGeom>
        </p:spPr>
      </p:pic>
      <p:sp>
        <p:nvSpPr>
          <p:cNvPr id="6" name="Sağ Ok 5"/>
          <p:cNvSpPr/>
          <p:nvPr/>
        </p:nvSpPr>
        <p:spPr>
          <a:xfrm rot="5400000">
            <a:off x="3796242" y="2744924"/>
            <a:ext cx="648072" cy="288033"/>
          </a:xfrm>
          <a:prstGeom prst="righ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16279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5479" y="116632"/>
            <a:ext cx="8229600" cy="634082"/>
          </a:xfrm>
        </p:spPr>
        <p:txBody>
          <a:bodyPr anchor="t">
            <a:normAutofit fontScale="90000"/>
          </a:bodyPr>
          <a:lstStyle/>
          <a:p>
            <a:pPr algn="l"/>
            <a:r>
              <a:rPr lang="tr-TR" sz="2700" b="1" dirty="0" smtClean="0"/>
              <a:t>STAJ BAŞVURU AŞAMALARI (3)</a:t>
            </a:r>
            <a:r>
              <a:rPr lang="tr-TR" b="1" dirty="0" smtClean="0"/>
              <a:t/>
            </a:r>
            <a:br>
              <a:rPr lang="tr-TR" b="1" dirty="0" smtClean="0"/>
            </a:b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76672"/>
            <a:ext cx="5014398"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275785" y="692696"/>
            <a:ext cx="280831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tr-TR" b="1" dirty="0" smtClean="0"/>
              <a:t>BİLGİSAYAR ORTAMINDA eksiksiz doldurulup ÜÇ </a:t>
            </a:r>
            <a:r>
              <a:rPr lang="tr-TR" b="1" dirty="0"/>
              <a:t>(3) </a:t>
            </a:r>
            <a:r>
              <a:rPr lang="tr-TR" b="1" dirty="0" smtClean="0"/>
              <a:t>ADET </a:t>
            </a:r>
            <a:r>
              <a:rPr lang="tr-TR" dirty="0" smtClean="0"/>
              <a:t>çıktı aldıktan sonra tarih yazarak bu formu imzalayınız..</a:t>
            </a:r>
            <a:endParaRPr lang="tr-TR" dirty="0"/>
          </a:p>
        </p:txBody>
      </p:sp>
      <p:sp>
        <p:nvSpPr>
          <p:cNvPr id="10" name="Dikdörtgen 9"/>
          <p:cNvSpPr/>
          <p:nvPr/>
        </p:nvSpPr>
        <p:spPr>
          <a:xfrm>
            <a:off x="275785" y="2348880"/>
            <a:ext cx="2952778"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a:t>Hazırlanan </a:t>
            </a:r>
            <a:r>
              <a:rPr lang="tr-TR" b="1" dirty="0" smtClean="0"/>
              <a:t>“3 ADET</a:t>
            </a:r>
            <a:r>
              <a:rPr lang="tr-TR" b="1" dirty="0"/>
              <a:t>” </a:t>
            </a:r>
            <a:r>
              <a:rPr lang="tr-TR" dirty="0"/>
              <a:t>Staj Kabul Formu </a:t>
            </a:r>
            <a:r>
              <a:rPr lang="tr-TR" dirty="0" smtClean="0"/>
              <a:t>ile birlikte </a:t>
            </a:r>
            <a:r>
              <a:rPr lang="tr-TR" dirty="0"/>
              <a:t>“Dekanlık (M1) </a:t>
            </a:r>
            <a:r>
              <a:rPr lang="tr-TR" dirty="0" smtClean="0"/>
              <a:t>Binasındaki </a:t>
            </a:r>
            <a:r>
              <a:rPr lang="tr-TR" dirty="0"/>
              <a:t>Staj Birimine</a:t>
            </a:r>
            <a:r>
              <a:rPr lang="tr-TR" dirty="0" smtClean="0"/>
              <a:t>” giderek </a:t>
            </a:r>
            <a:r>
              <a:rPr lang="tr-TR" dirty="0"/>
              <a:t>bu formları mutlaka </a:t>
            </a:r>
            <a:r>
              <a:rPr lang="tr-TR" dirty="0" smtClean="0"/>
              <a:t>onaylatınız</a:t>
            </a:r>
            <a:r>
              <a:rPr lang="tr-TR" dirty="0"/>
              <a:t>.</a:t>
            </a:r>
          </a:p>
        </p:txBody>
      </p:sp>
      <p:sp>
        <p:nvSpPr>
          <p:cNvPr id="11" name="Dikdörtgen 10"/>
          <p:cNvSpPr/>
          <p:nvPr/>
        </p:nvSpPr>
        <p:spPr>
          <a:xfrm>
            <a:off x="146119" y="3933056"/>
            <a:ext cx="3394106"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dirty="0" smtClean="0"/>
              <a:t>Staj </a:t>
            </a:r>
            <a:r>
              <a:rPr lang="it-IT" dirty="0"/>
              <a:t>Kabul Formundaki işyeri ile </a:t>
            </a:r>
            <a:r>
              <a:rPr lang="it-IT" dirty="0" smtClean="0"/>
              <a:t>ilgili</a:t>
            </a:r>
            <a:r>
              <a:rPr lang="tr-TR" dirty="0" smtClean="0"/>
              <a:t>  bilgilerin </a:t>
            </a:r>
            <a:r>
              <a:rPr lang="tr-TR" dirty="0"/>
              <a:t>yazılacağı alan el yazısı ile ya da </a:t>
            </a:r>
            <a:r>
              <a:rPr lang="tr-TR" dirty="0" smtClean="0"/>
              <a:t>işyeri  bilgilerini </a:t>
            </a:r>
            <a:r>
              <a:rPr lang="tr-TR" dirty="0"/>
              <a:t>içeren kaşe ile doldurulmalı ve </a:t>
            </a:r>
            <a:r>
              <a:rPr lang="tr-TR" dirty="0" smtClean="0"/>
              <a:t>formu </a:t>
            </a:r>
            <a:r>
              <a:rPr lang="tr-TR" b="1" dirty="0" smtClean="0"/>
              <a:t>onaylayacak </a:t>
            </a:r>
            <a:r>
              <a:rPr lang="tr-TR" b="1" dirty="0"/>
              <a:t>yetkilinin mutlaka </a:t>
            </a:r>
            <a:r>
              <a:rPr lang="tr-TR" b="1" dirty="0" smtClean="0"/>
              <a:t>adı soyadı </a:t>
            </a:r>
            <a:r>
              <a:rPr lang="tr-TR" b="1" dirty="0"/>
              <a:t>yazılmalıdır.</a:t>
            </a:r>
            <a:endParaRPr lang="tr-TR" dirty="0"/>
          </a:p>
        </p:txBody>
      </p:sp>
      <p:sp>
        <p:nvSpPr>
          <p:cNvPr id="8" name="Sağ Ok 7"/>
          <p:cNvSpPr/>
          <p:nvPr/>
        </p:nvSpPr>
        <p:spPr>
          <a:xfrm>
            <a:off x="3439900" y="5265204"/>
            <a:ext cx="720080" cy="216024"/>
          </a:xfrm>
          <a:prstGeom prst="righ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Sağ Ok 6"/>
          <p:cNvSpPr/>
          <p:nvPr/>
        </p:nvSpPr>
        <p:spPr>
          <a:xfrm>
            <a:off x="3079860" y="3515147"/>
            <a:ext cx="720080" cy="216024"/>
          </a:xfrm>
          <a:prstGeom prst="righ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4" name="Sağ Ok 3"/>
          <p:cNvSpPr/>
          <p:nvPr/>
        </p:nvSpPr>
        <p:spPr>
          <a:xfrm>
            <a:off x="3029106" y="1438091"/>
            <a:ext cx="720080" cy="216024"/>
          </a:xfrm>
          <a:prstGeom prst="righ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Dikdörtgen 11"/>
          <p:cNvSpPr/>
          <p:nvPr/>
        </p:nvSpPr>
        <p:spPr>
          <a:xfrm>
            <a:off x="124816" y="5699219"/>
            <a:ext cx="326433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dirty="0"/>
              <a:t>İŞYERİ </a:t>
            </a:r>
            <a:r>
              <a:rPr lang="tr-TR" dirty="0" smtClean="0"/>
              <a:t>onayından sonra Staj </a:t>
            </a:r>
            <a:r>
              <a:rPr lang="tr-TR" dirty="0"/>
              <a:t>Kabul Formunu </a:t>
            </a:r>
            <a:r>
              <a:rPr lang="tr-TR" u="sng" dirty="0" smtClean="0">
                <a:effectLst>
                  <a:outerShdw blurRad="38100" dist="38100" dir="2700000" algn="tl">
                    <a:srgbClr val="000000">
                      <a:alpha val="43137"/>
                    </a:srgbClr>
                  </a:outerShdw>
                </a:effectLst>
              </a:rPr>
              <a:t>en </a:t>
            </a:r>
            <a:r>
              <a:rPr lang="fi-FI" u="sng" dirty="0" smtClean="0">
                <a:effectLst>
                  <a:outerShdw blurRad="38100" dist="38100" dir="2700000" algn="tl">
                    <a:srgbClr val="000000">
                      <a:alpha val="43137"/>
                    </a:srgbClr>
                  </a:outerShdw>
                </a:effectLst>
              </a:rPr>
              <a:t>son </a:t>
            </a:r>
            <a:r>
              <a:rPr lang="fi-FI" dirty="0" smtClean="0"/>
              <a:t>Bölüm</a:t>
            </a:r>
            <a:r>
              <a:rPr lang="tr-TR" dirty="0" smtClean="0"/>
              <a:t> </a:t>
            </a:r>
            <a:r>
              <a:rPr lang="fi-FI" dirty="0" smtClean="0"/>
              <a:t>Staj </a:t>
            </a:r>
            <a:r>
              <a:rPr lang="fi-FI" dirty="0"/>
              <a:t>Komisyonu Yetkilisine </a:t>
            </a:r>
            <a:r>
              <a:rPr lang="tr-TR" dirty="0" smtClean="0"/>
              <a:t>ONAYLATINIZ</a:t>
            </a:r>
            <a:endParaRPr lang="tr-TR" dirty="0"/>
          </a:p>
        </p:txBody>
      </p:sp>
      <p:sp>
        <p:nvSpPr>
          <p:cNvPr id="9" name="Sağ Ok 8"/>
          <p:cNvSpPr/>
          <p:nvPr/>
        </p:nvSpPr>
        <p:spPr>
          <a:xfrm>
            <a:off x="3228563" y="6248366"/>
            <a:ext cx="720080" cy="216024"/>
          </a:xfrm>
          <a:prstGeom prst="righ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8790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400897" y="287259"/>
            <a:ext cx="8229600" cy="634082"/>
          </a:xfrm>
        </p:spPr>
        <p:txBody>
          <a:bodyPr anchor="t">
            <a:normAutofit fontScale="90000"/>
          </a:bodyPr>
          <a:lstStyle/>
          <a:p>
            <a:pPr algn="l"/>
            <a:r>
              <a:rPr lang="tr-TR" sz="2700" b="1" dirty="0" smtClean="0"/>
              <a:t>STAJ BAŞVURU AŞAMALARI (3) Devam</a:t>
            </a:r>
            <a:r>
              <a:rPr lang="tr-TR" b="1" dirty="0" smtClean="0"/>
              <a:t/>
            </a:r>
            <a:br>
              <a:rPr lang="tr-TR" b="1" dirty="0" smtClean="0"/>
            </a:br>
            <a:endParaRPr lang="tr-TR"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836712"/>
            <a:ext cx="5011737" cy="563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00897" y="836712"/>
            <a:ext cx="3312368" cy="54938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tr-TR" dirty="0"/>
              <a:t>İŞYERİ tarafından stajınız kabul edildikten </a:t>
            </a:r>
            <a:r>
              <a:rPr lang="tr-TR" dirty="0" smtClean="0"/>
              <a:t>sonra onaylanan </a:t>
            </a:r>
            <a:r>
              <a:rPr lang="tr-TR" dirty="0"/>
              <a:t>Staj Kabul Formunu işyerinden alarak, </a:t>
            </a:r>
            <a:r>
              <a:rPr lang="tr-TR" dirty="0" smtClean="0"/>
              <a:t>en </a:t>
            </a:r>
            <a:r>
              <a:rPr lang="fi-FI" dirty="0" smtClean="0"/>
              <a:t>son </a:t>
            </a:r>
            <a:r>
              <a:rPr lang="fi-FI" dirty="0"/>
              <a:t>“Bölümünüzdeki Staj Komisyonu Yetkilisine </a:t>
            </a:r>
            <a:r>
              <a:rPr lang="fi-FI" dirty="0" smtClean="0"/>
              <a:t>”</a:t>
            </a:r>
            <a:r>
              <a:rPr lang="tr-TR" dirty="0" smtClean="0"/>
              <a:t> formları onaylattıktan sonra 2 </a:t>
            </a:r>
            <a:r>
              <a:rPr lang="tr-TR" dirty="0"/>
              <a:t>adet Nüfus Cüzdan Fotokopisi (</a:t>
            </a:r>
            <a:r>
              <a:rPr lang="tr-TR" b="1" i="1" dirty="0"/>
              <a:t>Ehliyet </a:t>
            </a:r>
            <a:r>
              <a:rPr lang="tr-TR" b="1" i="1" dirty="0" smtClean="0"/>
              <a:t>veya </a:t>
            </a:r>
            <a:r>
              <a:rPr lang="nn-NO" b="1" i="1" dirty="0" smtClean="0"/>
              <a:t>herhangi </a:t>
            </a:r>
            <a:r>
              <a:rPr lang="nn-NO" b="1" i="1" dirty="0"/>
              <a:t>bir kimlik kabul edilmeyecek</a:t>
            </a:r>
            <a:r>
              <a:rPr lang="nn-NO" dirty="0"/>
              <a:t>) ile </a:t>
            </a:r>
            <a:r>
              <a:rPr lang="nn-NO" dirty="0" smtClean="0"/>
              <a:t>birlikte</a:t>
            </a:r>
            <a:r>
              <a:rPr lang="tr-TR" dirty="0" smtClean="0"/>
              <a:t> 2 </a:t>
            </a:r>
            <a:r>
              <a:rPr lang="tr-TR" dirty="0"/>
              <a:t>adet </a:t>
            </a:r>
            <a:r>
              <a:rPr lang="tr-TR" b="1" u="sng" dirty="0">
                <a:solidFill>
                  <a:srgbClr val="FF0000"/>
                </a:solidFill>
              </a:rPr>
              <a:t>asıl/onaylı</a:t>
            </a:r>
            <a:r>
              <a:rPr lang="tr-TR" dirty="0"/>
              <a:t> Staj Kabul Formunu </a:t>
            </a:r>
            <a:r>
              <a:rPr lang="tr-TR" dirty="0" smtClean="0"/>
              <a:t>Dekanlık </a:t>
            </a:r>
            <a:r>
              <a:rPr lang="tr-TR" dirty="0"/>
              <a:t>Staj Birimine </a:t>
            </a:r>
            <a:r>
              <a:rPr lang="tr-TR" b="1" dirty="0" smtClean="0"/>
              <a:t>imza karşılığında </a:t>
            </a:r>
            <a:r>
              <a:rPr lang="tr-TR" b="1" dirty="0"/>
              <a:t>BİZZAT KENDİNİZ teslim ediniz.</a:t>
            </a:r>
            <a:endParaRPr lang="tr-TR" dirty="0"/>
          </a:p>
        </p:txBody>
      </p:sp>
    </p:spTree>
    <p:extLst>
      <p:ext uri="{BB962C8B-B14F-4D97-AF65-F5344CB8AC3E}">
        <p14:creationId xmlns:p14="http://schemas.microsoft.com/office/powerpoint/2010/main" val="396545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076" y="0"/>
            <a:ext cx="9155076" cy="908720"/>
          </a:xfrm>
        </p:spPr>
        <p:txBody>
          <a:bodyPr>
            <a:normAutofit/>
          </a:bodyPr>
          <a:lstStyle/>
          <a:p>
            <a:pPr algn="l"/>
            <a:r>
              <a:rPr lang="tr-TR" sz="2400" b="1" dirty="0" smtClean="0"/>
              <a:t>STAJ BAŞVURU AŞAMALARI (4)</a:t>
            </a:r>
            <a:endParaRPr lang="tr-TR" sz="2400" dirty="0"/>
          </a:p>
        </p:txBody>
      </p:sp>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pic>
        <p:nvPicPr>
          <p:cNvPr id="6" name="Resim 5"/>
          <p:cNvPicPr>
            <a:picLocks noChangeAspect="1"/>
          </p:cNvPicPr>
          <p:nvPr/>
        </p:nvPicPr>
        <p:blipFill>
          <a:blip r:embed="rId2"/>
          <a:stretch>
            <a:fillRect/>
          </a:stretch>
        </p:blipFill>
        <p:spPr>
          <a:xfrm>
            <a:off x="264805" y="1124744"/>
            <a:ext cx="8603313" cy="4632553"/>
          </a:xfrm>
          <a:prstGeom prst="rect">
            <a:avLst/>
          </a:prstGeom>
        </p:spPr>
      </p:pic>
      <p:sp>
        <p:nvSpPr>
          <p:cNvPr id="4" name="Sağ Ok 3"/>
          <p:cNvSpPr/>
          <p:nvPr/>
        </p:nvSpPr>
        <p:spPr>
          <a:xfrm rot="10800000">
            <a:off x="4566461" y="3573016"/>
            <a:ext cx="720080" cy="1440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flipH="1">
            <a:off x="3995936" y="4413069"/>
            <a:ext cx="144016"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463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D71899E-C50E-43A4-A45E-9D7617F25FA0}" type="datetime1">
              <a:rPr lang="tr-TR" smtClean="0"/>
              <a:pPr/>
              <a:t>4.3.2016</a:t>
            </a:fld>
            <a:endParaRPr lang="tr-T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23" b="5547"/>
          <a:stretch/>
        </p:blipFill>
        <p:spPr bwMode="auto">
          <a:xfrm>
            <a:off x="0" y="213673"/>
            <a:ext cx="4283968" cy="46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74" b="3849"/>
          <a:stretch/>
        </p:blipFill>
        <p:spPr bwMode="auto">
          <a:xfrm>
            <a:off x="4283968" y="2517929"/>
            <a:ext cx="4752528" cy="4340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Dikdörtgen 3"/>
          <p:cNvSpPr/>
          <p:nvPr/>
        </p:nvSpPr>
        <p:spPr>
          <a:xfrm>
            <a:off x="4499992" y="213673"/>
            <a:ext cx="4320480" cy="461665"/>
          </a:xfrm>
          <a:prstGeom prst="rect">
            <a:avLst/>
          </a:prstGeom>
        </p:spPr>
        <p:txBody>
          <a:bodyPr wrap="square">
            <a:spAutoFit/>
          </a:bodyPr>
          <a:lstStyle/>
          <a:p>
            <a:r>
              <a:rPr lang="tr-TR" sz="2400" b="1" dirty="0" smtClean="0"/>
              <a:t>STAJ BAŞVURU AŞAMALARI (5)</a:t>
            </a:r>
            <a:endParaRPr lang="tr-TR" sz="2400" b="1" dirty="0"/>
          </a:p>
        </p:txBody>
      </p:sp>
      <p:sp>
        <p:nvSpPr>
          <p:cNvPr id="5" name="Dikdörtgen 4"/>
          <p:cNvSpPr/>
          <p:nvPr/>
        </p:nvSpPr>
        <p:spPr>
          <a:xfrm>
            <a:off x="4424820" y="980728"/>
            <a:ext cx="4572000" cy="1200329"/>
          </a:xfrm>
          <a:prstGeom prst="rect">
            <a:avLst/>
          </a:prstGeom>
        </p:spPr>
        <p:txBody>
          <a:bodyPr>
            <a:spAutoFit/>
          </a:bodyPr>
          <a:lstStyle/>
          <a:p>
            <a:r>
              <a:rPr lang="tr-TR" sz="2400" dirty="0"/>
              <a:t>Bölüm </a:t>
            </a:r>
            <a:r>
              <a:rPr lang="tr-TR" sz="2400" dirty="0" smtClean="0"/>
              <a:t>staj komisyonu </a:t>
            </a:r>
            <a:r>
              <a:rPr lang="tr-TR" sz="2400" dirty="0"/>
              <a:t>yetkilisine</a:t>
            </a:r>
          </a:p>
          <a:p>
            <a:r>
              <a:rPr lang="tr-TR" sz="2400" dirty="0"/>
              <a:t>staj kabul formu ile </a:t>
            </a:r>
            <a:r>
              <a:rPr lang="tr-TR" sz="2400" dirty="0" smtClean="0"/>
              <a:t>staj defterinin ilk sayfaları </a:t>
            </a:r>
            <a:r>
              <a:rPr lang="tr-TR" sz="2400" u="sng" dirty="0" smtClean="0"/>
              <a:t>aynı anda </a:t>
            </a:r>
            <a:r>
              <a:rPr lang="tr-TR" sz="2400" dirty="0" smtClean="0"/>
              <a:t>imzalatılır.</a:t>
            </a:r>
            <a:endParaRPr lang="tr-TR" sz="2400" dirty="0"/>
          </a:p>
        </p:txBody>
      </p:sp>
    </p:spTree>
    <p:extLst>
      <p:ext uri="{BB962C8B-B14F-4D97-AF65-F5344CB8AC3E}">
        <p14:creationId xmlns:p14="http://schemas.microsoft.com/office/powerpoint/2010/main" val="784818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503</TotalTime>
  <Words>1201</Words>
  <Application>Microsoft Office PowerPoint</Application>
  <PresentationFormat>Ekran Gösterisi (4:3)</PresentationFormat>
  <Paragraphs>152</Paragraphs>
  <Slides>23</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Calibri</vt:lpstr>
      <vt:lpstr>Candara</vt:lpstr>
      <vt:lpstr>Constantia</vt:lpstr>
      <vt:lpstr>Symbol</vt:lpstr>
      <vt:lpstr>Wingdings</vt:lpstr>
      <vt:lpstr>Dalga Biçimi</vt:lpstr>
      <vt:lpstr>T.C.  SAKARYA ÜNİVERSİTESİ ÇEVRE MÜHENDİSLİĞİ STAJ BİLGİLENDİRME TOPLANTISI</vt:lpstr>
      <vt:lpstr>YAZ STAJI TARİHLERİ </vt:lpstr>
      <vt:lpstr>ÖNEMLİ TARİHLER</vt:lpstr>
      <vt:lpstr>STAJ BAŞVURU AŞAMALARI (1) </vt:lpstr>
      <vt:lpstr>STAJ BAŞVURU AŞAMALARI (2) </vt:lpstr>
      <vt:lpstr>STAJ BAŞVURU AŞAMALARI (3) </vt:lpstr>
      <vt:lpstr>STAJ BAŞVURU AŞAMALARI (3) Devam </vt:lpstr>
      <vt:lpstr>STAJ BAŞVURU AŞAMALARI (4)</vt:lpstr>
      <vt:lpstr>PowerPoint Sunusu</vt:lpstr>
      <vt:lpstr>PowerPoint Sunusu</vt:lpstr>
      <vt:lpstr>STAJ TARİHLERİ </vt:lpstr>
      <vt:lpstr>BİR YAZ DÖNEMİNDE İKİ STAJ YAPMA DURUMU</vt:lpstr>
      <vt:lpstr>BİR YAZ DÖNEMİNDE İKİ STAJ YAPMA DURUMU</vt:lpstr>
      <vt:lpstr>STAJ TÜRLERİ</vt:lpstr>
      <vt:lpstr>STAJ 1</vt:lpstr>
      <vt:lpstr>Laboratuvar Stajı Kabul Koşulları</vt:lpstr>
      <vt:lpstr>STAJ 1</vt:lpstr>
      <vt:lpstr>STAJ 2</vt:lpstr>
      <vt:lpstr>STAJ YAPILABİLECEK ALANLAR</vt:lpstr>
      <vt:lpstr>STAJLA İLGİLİ GENEL KURALLAR</vt:lpstr>
      <vt:lpstr>STAJ DEFTERİ</vt:lpstr>
      <vt:lpstr>STAJ DEFTERİ</vt:lpstr>
      <vt:lpstr>STAJ BİTİMİNDE YAPILACAKLAR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SAKARYA ÜNİVERSİTESİ ÇEVRE MÜHENDİSLİĞİ STAJ BİLGİLENDİRME TOPLANTISI</dc:title>
  <dc:creator>Sau</dc:creator>
  <cp:lastModifiedBy>HULUSI</cp:lastModifiedBy>
  <cp:revision>32</cp:revision>
  <dcterms:created xsi:type="dcterms:W3CDTF">2014-03-10T09:37:25Z</dcterms:created>
  <dcterms:modified xsi:type="dcterms:W3CDTF">2016-03-04T08:38:20Z</dcterms:modified>
</cp:coreProperties>
</file>