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1" r:id="rId4"/>
    <p:sldId id="258" r:id="rId5"/>
    <p:sldId id="263" r:id="rId6"/>
    <p:sldId id="329" r:id="rId7"/>
    <p:sldId id="259" r:id="rId8"/>
    <p:sldId id="260" r:id="rId9"/>
    <p:sldId id="265" r:id="rId10"/>
    <p:sldId id="268" r:id="rId11"/>
    <p:sldId id="270" r:id="rId12"/>
    <p:sldId id="276" r:id="rId13"/>
    <p:sldId id="280" r:id="rId14"/>
    <p:sldId id="284" r:id="rId15"/>
    <p:sldId id="286" r:id="rId16"/>
    <p:sldId id="327" r:id="rId17"/>
    <p:sldId id="322" r:id="rId18"/>
    <p:sldId id="323" r:id="rId19"/>
    <p:sldId id="306" r:id="rId20"/>
  </p:sldIdLst>
  <p:sldSz cx="9144000" cy="6858000" type="screen4x3"/>
  <p:notesSz cx="6761163" cy="9942513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FECB4D8-DB02-4DC6-A0A2-4F2EBAE1DC90}" styleName="Orta Stil 1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93" d="100"/>
          <a:sy n="93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F0CF59-6144-457F-B7C9-1095F24FD0F5}" type="doc">
      <dgm:prSet loTypeId="urn:microsoft.com/office/officeart/2005/8/layout/gear1" loCatId="cycle" qsTypeId="urn:microsoft.com/office/officeart/2005/8/quickstyle/3d5" qsCatId="3D" csTypeId="urn:microsoft.com/office/officeart/2005/8/colors/accent1_2" csCatId="accent1" phldr="1"/>
      <dgm:spPr/>
    </dgm:pt>
    <dgm:pt modelId="{2A3D9661-B5EF-45E6-A32E-B5C0BC10667B}">
      <dgm:prSet phldrT="[Metin]"/>
      <dgm:spPr/>
      <dgm:t>
        <a:bodyPr/>
        <a:lstStyle/>
        <a:p>
          <a:r>
            <a:rPr lang="tr-TR" dirty="0" smtClean="0"/>
            <a:t>Üniversite</a:t>
          </a:r>
          <a:endParaRPr lang="tr-TR" dirty="0"/>
        </a:p>
      </dgm:t>
    </dgm:pt>
    <dgm:pt modelId="{CDDE3070-8215-448B-9259-1E2C425C6377}" type="parTrans" cxnId="{8151B9B6-84A2-4FF0-BCE8-774F56FE429A}">
      <dgm:prSet/>
      <dgm:spPr/>
      <dgm:t>
        <a:bodyPr/>
        <a:lstStyle/>
        <a:p>
          <a:endParaRPr lang="tr-TR"/>
        </a:p>
      </dgm:t>
    </dgm:pt>
    <dgm:pt modelId="{B1BF6C67-9C02-473C-9468-DC52CF09DDF0}" type="sibTrans" cxnId="{8151B9B6-84A2-4FF0-BCE8-774F56FE429A}">
      <dgm:prSet/>
      <dgm:spPr/>
      <dgm:t>
        <a:bodyPr/>
        <a:lstStyle/>
        <a:p>
          <a:endParaRPr lang="tr-TR"/>
        </a:p>
      </dgm:t>
    </dgm:pt>
    <dgm:pt modelId="{67D8097C-3A86-4E8F-BF6E-E8C3BDE4D9E0}">
      <dgm:prSet phldrT="[Metin]"/>
      <dgm:spPr/>
      <dgm:t>
        <a:bodyPr/>
        <a:lstStyle/>
        <a:p>
          <a:r>
            <a:rPr lang="tr-TR" dirty="0" smtClean="0"/>
            <a:t>Sanayi</a:t>
          </a:r>
          <a:endParaRPr lang="tr-TR" dirty="0"/>
        </a:p>
      </dgm:t>
    </dgm:pt>
    <dgm:pt modelId="{CD290626-684C-427A-BE7E-9CB647857BC9}" type="parTrans" cxnId="{8A85A9A1-BE08-478C-A8B4-737546415D46}">
      <dgm:prSet/>
      <dgm:spPr/>
      <dgm:t>
        <a:bodyPr/>
        <a:lstStyle/>
        <a:p>
          <a:endParaRPr lang="tr-TR"/>
        </a:p>
      </dgm:t>
    </dgm:pt>
    <dgm:pt modelId="{039DC48E-5EF1-45C0-BED6-96F76B7C6C64}" type="sibTrans" cxnId="{8A85A9A1-BE08-478C-A8B4-737546415D46}">
      <dgm:prSet/>
      <dgm:spPr/>
      <dgm:t>
        <a:bodyPr/>
        <a:lstStyle/>
        <a:p>
          <a:endParaRPr lang="tr-TR"/>
        </a:p>
      </dgm:t>
    </dgm:pt>
    <dgm:pt modelId="{660B39EC-1879-48FB-A084-B84155A53A7F}" type="pres">
      <dgm:prSet presAssocID="{86F0CF59-6144-457F-B7C9-1095F24FD0F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4C31A1F-02CB-4861-B1D2-E2CFA34EE74A}" type="pres">
      <dgm:prSet presAssocID="{2A3D9661-B5EF-45E6-A32E-B5C0BC10667B}" presName="gear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881411-08DF-4DC8-AA3C-351367412E02}" type="pres">
      <dgm:prSet presAssocID="{2A3D9661-B5EF-45E6-A32E-B5C0BC10667B}" presName="gear1srcNode" presStyleLbl="node1" presStyleIdx="0" presStyleCnt="2"/>
      <dgm:spPr/>
      <dgm:t>
        <a:bodyPr/>
        <a:lstStyle/>
        <a:p>
          <a:endParaRPr lang="tr-TR"/>
        </a:p>
      </dgm:t>
    </dgm:pt>
    <dgm:pt modelId="{3EF575A1-360B-4B6F-B529-C9152050953A}" type="pres">
      <dgm:prSet presAssocID="{2A3D9661-B5EF-45E6-A32E-B5C0BC10667B}" presName="gear1dstNode" presStyleLbl="node1" presStyleIdx="0" presStyleCnt="2"/>
      <dgm:spPr/>
      <dgm:t>
        <a:bodyPr/>
        <a:lstStyle/>
        <a:p>
          <a:endParaRPr lang="tr-TR"/>
        </a:p>
      </dgm:t>
    </dgm:pt>
    <dgm:pt modelId="{C205C00C-8500-47B1-8743-EE56E5DF335B}" type="pres">
      <dgm:prSet presAssocID="{67D8097C-3A86-4E8F-BF6E-E8C3BDE4D9E0}" presName="gear2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AB165A-BE4C-4326-8C72-40DB8978DF27}" type="pres">
      <dgm:prSet presAssocID="{67D8097C-3A86-4E8F-BF6E-E8C3BDE4D9E0}" presName="gear2srcNode" presStyleLbl="node1" presStyleIdx="1" presStyleCnt="2"/>
      <dgm:spPr/>
      <dgm:t>
        <a:bodyPr/>
        <a:lstStyle/>
        <a:p>
          <a:endParaRPr lang="tr-TR"/>
        </a:p>
      </dgm:t>
    </dgm:pt>
    <dgm:pt modelId="{6437B511-C658-46F6-A839-AA84F725235D}" type="pres">
      <dgm:prSet presAssocID="{67D8097C-3A86-4E8F-BF6E-E8C3BDE4D9E0}" presName="gear2dstNode" presStyleLbl="node1" presStyleIdx="1" presStyleCnt="2"/>
      <dgm:spPr/>
      <dgm:t>
        <a:bodyPr/>
        <a:lstStyle/>
        <a:p>
          <a:endParaRPr lang="tr-TR"/>
        </a:p>
      </dgm:t>
    </dgm:pt>
    <dgm:pt modelId="{3545F739-DC0A-4C11-A04B-6AACB6DDE1D2}" type="pres">
      <dgm:prSet presAssocID="{B1BF6C67-9C02-473C-9468-DC52CF09DDF0}" presName="connector1" presStyleLbl="sibTrans2D1" presStyleIdx="0" presStyleCnt="2"/>
      <dgm:spPr/>
      <dgm:t>
        <a:bodyPr/>
        <a:lstStyle/>
        <a:p>
          <a:endParaRPr lang="tr-TR"/>
        </a:p>
      </dgm:t>
    </dgm:pt>
    <dgm:pt modelId="{1E151D42-3D4E-459D-985D-A83CE4993D66}" type="pres">
      <dgm:prSet presAssocID="{039DC48E-5EF1-45C0-BED6-96F76B7C6C64}" presName="connector2" presStyleLbl="sibTrans2D1" presStyleIdx="1" presStyleCnt="2"/>
      <dgm:spPr/>
      <dgm:t>
        <a:bodyPr/>
        <a:lstStyle/>
        <a:p>
          <a:endParaRPr lang="tr-TR"/>
        </a:p>
      </dgm:t>
    </dgm:pt>
  </dgm:ptLst>
  <dgm:cxnLst>
    <dgm:cxn modelId="{C8A2F333-C55D-4DA1-90BA-3C745348AF77}" type="presOf" srcId="{67D8097C-3A86-4E8F-BF6E-E8C3BDE4D9E0}" destId="{6437B511-C658-46F6-A839-AA84F725235D}" srcOrd="2" destOrd="0" presId="urn:microsoft.com/office/officeart/2005/8/layout/gear1"/>
    <dgm:cxn modelId="{8A85A9A1-BE08-478C-A8B4-737546415D46}" srcId="{86F0CF59-6144-457F-B7C9-1095F24FD0F5}" destId="{67D8097C-3A86-4E8F-BF6E-E8C3BDE4D9E0}" srcOrd="1" destOrd="0" parTransId="{CD290626-684C-427A-BE7E-9CB647857BC9}" sibTransId="{039DC48E-5EF1-45C0-BED6-96F76B7C6C64}"/>
    <dgm:cxn modelId="{52B16749-DFBC-463E-83D2-DD9B88D0C52C}" type="presOf" srcId="{B1BF6C67-9C02-473C-9468-DC52CF09DDF0}" destId="{3545F739-DC0A-4C11-A04B-6AACB6DDE1D2}" srcOrd="0" destOrd="0" presId="urn:microsoft.com/office/officeart/2005/8/layout/gear1"/>
    <dgm:cxn modelId="{8151B9B6-84A2-4FF0-BCE8-774F56FE429A}" srcId="{86F0CF59-6144-457F-B7C9-1095F24FD0F5}" destId="{2A3D9661-B5EF-45E6-A32E-B5C0BC10667B}" srcOrd="0" destOrd="0" parTransId="{CDDE3070-8215-448B-9259-1E2C425C6377}" sibTransId="{B1BF6C67-9C02-473C-9468-DC52CF09DDF0}"/>
    <dgm:cxn modelId="{0941FC97-9946-4499-91DE-463B8444101F}" type="presOf" srcId="{67D8097C-3A86-4E8F-BF6E-E8C3BDE4D9E0}" destId="{D9AB165A-BE4C-4326-8C72-40DB8978DF27}" srcOrd="1" destOrd="0" presId="urn:microsoft.com/office/officeart/2005/8/layout/gear1"/>
    <dgm:cxn modelId="{DA0476C7-25DE-4D63-BEBC-9F33331DA1EF}" type="presOf" srcId="{039DC48E-5EF1-45C0-BED6-96F76B7C6C64}" destId="{1E151D42-3D4E-459D-985D-A83CE4993D66}" srcOrd="0" destOrd="0" presId="urn:microsoft.com/office/officeart/2005/8/layout/gear1"/>
    <dgm:cxn modelId="{F51D23A2-B4E2-44DA-AFBA-1FE37DA6C972}" type="presOf" srcId="{67D8097C-3A86-4E8F-BF6E-E8C3BDE4D9E0}" destId="{C205C00C-8500-47B1-8743-EE56E5DF335B}" srcOrd="0" destOrd="0" presId="urn:microsoft.com/office/officeart/2005/8/layout/gear1"/>
    <dgm:cxn modelId="{84563536-20A5-4CC5-9F2B-BA5E4E65756F}" type="presOf" srcId="{2A3D9661-B5EF-45E6-A32E-B5C0BC10667B}" destId="{B8881411-08DF-4DC8-AA3C-351367412E02}" srcOrd="1" destOrd="0" presId="urn:microsoft.com/office/officeart/2005/8/layout/gear1"/>
    <dgm:cxn modelId="{D24886B2-CAEA-40E5-B6BC-96DFF8229815}" type="presOf" srcId="{86F0CF59-6144-457F-B7C9-1095F24FD0F5}" destId="{660B39EC-1879-48FB-A084-B84155A53A7F}" srcOrd="0" destOrd="0" presId="urn:microsoft.com/office/officeart/2005/8/layout/gear1"/>
    <dgm:cxn modelId="{B9375269-0686-44D3-AD67-1699320E2654}" type="presOf" srcId="{2A3D9661-B5EF-45E6-A32E-B5C0BC10667B}" destId="{24C31A1F-02CB-4861-B1D2-E2CFA34EE74A}" srcOrd="0" destOrd="0" presId="urn:microsoft.com/office/officeart/2005/8/layout/gear1"/>
    <dgm:cxn modelId="{EA0B7372-34C8-47C1-89A2-44D6276AD3EE}" type="presOf" srcId="{2A3D9661-B5EF-45E6-A32E-B5C0BC10667B}" destId="{3EF575A1-360B-4B6F-B529-C9152050953A}" srcOrd="2" destOrd="0" presId="urn:microsoft.com/office/officeart/2005/8/layout/gear1"/>
    <dgm:cxn modelId="{512C5666-BC20-469F-879B-596CFC35C140}" type="presParOf" srcId="{660B39EC-1879-48FB-A084-B84155A53A7F}" destId="{24C31A1F-02CB-4861-B1D2-E2CFA34EE74A}" srcOrd="0" destOrd="0" presId="urn:microsoft.com/office/officeart/2005/8/layout/gear1"/>
    <dgm:cxn modelId="{795F1EB6-3117-4F8F-AA9B-A22160FE44F3}" type="presParOf" srcId="{660B39EC-1879-48FB-A084-B84155A53A7F}" destId="{B8881411-08DF-4DC8-AA3C-351367412E02}" srcOrd="1" destOrd="0" presId="urn:microsoft.com/office/officeart/2005/8/layout/gear1"/>
    <dgm:cxn modelId="{70D60EE0-0871-43AE-933F-C52AE3592EB0}" type="presParOf" srcId="{660B39EC-1879-48FB-A084-B84155A53A7F}" destId="{3EF575A1-360B-4B6F-B529-C9152050953A}" srcOrd="2" destOrd="0" presId="urn:microsoft.com/office/officeart/2005/8/layout/gear1"/>
    <dgm:cxn modelId="{8FEBA423-9763-43EA-95A6-437FA216C04B}" type="presParOf" srcId="{660B39EC-1879-48FB-A084-B84155A53A7F}" destId="{C205C00C-8500-47B1-8743-EE56E5DF335B}" srcOrd="3" destOrd="0" presId="urn:microsoft.com/office/officeart/2005/8/layout/gear1"/>
    <dgm:cxn modelId="{460A243F-E3C4-40B8-A8AB-6961BCF4FC45}" type="presParOf" srcId="{660B39EC-1879-48FB-A084-B84155A53A7F}" destId="{D9AB165A-BE4C-4326-8C72-40DB8978DF27}" srcOrd="4" destOrd="0" presId="urn:microsoft.com/office/officeart/2005/8/layout/gear1"/>
    <dgm:cxn modelId="{D86D8E19-6518-4B55-B6FA-B165B50F7B66}" type="presParOf" srcId="{660B39EC-1879-48FB-A084-B84155A53A7F}" destId="{6437B511-C658-46F6-A839-AA84F725235D}" srcOrd="5" destOrd="0" presId="urn:microsoft.com/office/officeart/2005/8/layout/gear1"/>
    <dgm:cxn modelId="{60D1B2E9-ECAA-4276-A3F1-86702C9F9743}" type="presParOf" srcId="{660B39EC-1879-48FB-A084-B84155A53A7F}" destId="{3545F739-DC0A-4C11-A04B-6AACB6DDE1D2}" srcOrd="6" destOrd="0" presId="urn:microsoft.com/office/officeart/2005/8/layout/gear1"/>
    <dgm:cxn modelId="{DA33CA1D-6845-4B39-B9A7-EC91CD7B4E84}" type="presParOf" srcId="{660B39EC-1879-48FB-A084-B84155A53A7F}" destId="{1E151D42-3D4E-459D-985D-A83CE4993D66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C31A1F-02CB-4861-B1D2-E2CFA34EE74A}">
      <dsp:nvSpPr>
        <dsp:cNvPr id="0" name=""/>
        <dsp:cNvSpPr/>
      </dsp:nvSpPr>
      <dsp:spPr>
        <a:xfrm>
          <a:off x="1828720" y="1350726"/>
          <a:ext cx="2122569" cy="2122569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Üniversite</a:t>
          </a:r>
          <a:endParaRPr lang="tr-TR" sz="1900" kern="1200" dirty="0"/>
        </a:p>
      </dsp:txBody>
      <dsp:txXfrm>
        <a:off x="1828720" y="1350726"/>
        <a:ext cx="2122569" cy="2122569"/>
      </dsp:txXfrm>
    </dsp:sp>
    <dsp:sp modelId="{C205C00C-8500-47B1-8743-EE56E5DF335B}">
      <dsp:nvSpPr>
        <dsp:cNvPr id="0" name=""/>
        <dsp:cNvSpPr/>
      </dsp:nvSpPr>
      <dsp:spPr>
        <a:xfrm>
          <a:off x="593770" y="849027"/>
          <a:ext cx="1543687" cy="154368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Sanayi</a:t>
          </a:r>
          <a:endParaRPr lang="tr-TR" sz="1900" kern="1200" dirty="0"/>
        </a:p>
      </dsp:txBody>
      <dsp:txXfrm>
        <a:off x="593770" y="849027"/>
        <a:ext cx="1543687" cy="1543687"/>
      </dsp:txXfrm>
    </dsp:sp>
    <dsp:sp modelId="{3545F739-DC0A-4C11-A04B-6AACB6DDE1D2}">
      <dsp:nvSpPr>
        <dsp:cNvPr id="0" name=""/>
        <dsp:cNvSpPr/>
      </dsp:nvSpPr>
      <dsp:spPr>
        <a:xfrm>
          <a:off x="1917586" y="994144"/>
          <a:ext cx="2610760" cy="2610760"/>
        </a:xfrm>
        <a:prstGeom prst="circularArrow">
          <a:avLst>
            <a:gd name="adj1" fmla="val 4878"/>
            <a:gd name="adj2" fmla="val 312630"/>
            <a:gd name="adj3" fmla="val 3116772"/>
            <a:gd name="adj4" fmla="val 15256914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151D42-3D4E-459D-985D-A83CE4993D66}">
      <dsp:nvSpPr>
        <dsp:cNvPr id="0" name=""/>
        <dsp:cNvSpPr/>
      </dsp:nvSpPr>
      <dsp:spPr>
        <a:xfrm>
          <a:off x="320386" y="508906"/>
          <a:ext cx="1973990" cy="197399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CD27E00-B93B-4C50-BD09-F062B1826D86}" type="datetime6">
              <a:rPr lang="tr-TR"/>
              <a:pPr>
                <a:defRPr/>
              </a:pPr>
              <a:t>Aralık 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2041AE3-65D2-4944-9EA2-FC694EA7377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585D9EA-05B0-40F7-8939-56ED3DC48EE2}" type="datetime6">
              <a:rPr lang="tr-TR"/>
              <a:pPr>
                <a:defRPr/>
              </a:pPr>
              <a:t>Aralık 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760B2E6-B6D0-434F-9BEE-73EBD512B5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25604" name="Veri Yer Tutucusu 6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8282BB-ED4B-4D7C-89DE-DBBB6E7226D5}" type="datetime6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Aralık 17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26628" name="Veri Yer Tutucusu 7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39F01C-D357-41CA-9EF1-5CC171A84378}" type="datetime6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Aralık 17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27652" name="Veri Yer Tutucusu 6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5FB55E-1949-48A2-B06A-AD583561B49A}" type="datetime6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Aralık 17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2975" y="746125"/>
            <a:ext cx="4972050" cy="3730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2867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BDB274-0B36-4BE4-BF14-732C4E773BF3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2975" y="746125"/>
            <a:ext cx="4972050" cy="3730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297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2D2E37-F5BF-4EBA-B3E6-A24AE31A7545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Dikdörtgen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Dikdörtgen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Dikdörtgen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9 Dikdörtgen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10 Yuvarlatılmış Dikdörtgen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11 Yuvarlatılmış Dikdörtgen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12 Dikdörtgen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Dikdörtgen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14 Dikdörtgen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15 Dikdörtgen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7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FF28C-74F5-4A8B-8A27-DB9E3C42A513}" type="datetimeFigureOut">
              <a:rPr lang="tr-TR"/>
              <a:pPr>
                <a:defRPr/>
              </a:pPr>
              <a:t>12.12.2017</a:t>
            </a:fld>
            <a:endParaRPr lang="tr-TR"/>
          </a:p>
        </p:txBody>
      </p:sp>
      <p:sp>
        <p:nvSpPr>
          <p:cNvPr id="18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97C1E3-FC95-4923-B701-6690BB068FA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74149-0FC6-4A5A-9787-C4537531A57A}" type="datetimeFigureOut">
              <a:rPr lang="tr-TR"/>
              <a:pPr>
                <a:defRPr/>
              </a:pPr>
              <a:t>12.12.2017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CA887-370B-4755-BF1F-F44346F4754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9BDFE-8FFE-42D0-AC68-DF6F6E8078FF}" type="datetimeFigureOut">
              <a:rPr lang="tr-TR"/>
              <a:pPr>
                <a:defRPr/>
              </a:pPr>
              <a:t>12.12.2017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EE20E-1629-4EBB-BDA8-58C9BAF2910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D95C-4842-416B-A22A-E44AE0081D1B}" type="datetimeFigureOut">
              <a:rPr lang="tr-TR"/>
              <a:pPr>
                <a:defRPr/>
              </a:pPr>
              <a:t>12.12.2017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2DBB0-49F2-4D66-A5ED-EB62805ADE8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A5084-89E5-4CC7-A25E-6D90FBA62E0E}" type="datetimeFigureOut">
              <a:rPr lang="tr-TR"/>
              <a:pPr>
                <a:defRPr/>
              </a:pPr>
              <a:t>12.12.2017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FA4B7-C30D-487D-A1C5-096A492A8F1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C99FB-6125-47AF-AF00-D3B140A411DA}" type="datetimeFigureOut">
              <a:rPr lang="tr-TR"/>
              <a:pPr>
                <a:defRPr/>
              </a:pPr>
              <a:t>12.12.2017</a:t>
            </a:fld>
            <a:endParaRPr lang="tr-TR"/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DE1E-7328-407F-9641-07B305BBA8B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C7ED13A-2AC9-4B72-9E44-AAE0ECC79C87}" type="datetimeFigureOut">
              <a:rPr lang="tr-TR"/>
              <a:pPr>
                <a:defRPr/>
              </a:pPr>
              <a:t>12.12.2017</a:t>
            </a:fld>
            <a:endParaRPr lang="tr-TR"/>
          </a:p>
        </p:txBody>
      </p:sp>
      <p:sp>
        <p:nvSpPr>
          <p:cNvPr id="8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AB3A4E-588D-4533-97C1-983C91B277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BD87E-3873-4486-BDBC-C986143350B8}" type="datetimeFigureOut">
              <a:rPr lang="tr-TR"/>
              <a:pPr>
                <a:defRPr/>
              </a:pPr>
              <a:t>12.12.2017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DADF2-6E50-4DE9-A8A2-F3EF9956B91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A999A-D6C6-413A-9E0D-C7E59050639F}" type="datetimeFigureOut">
              <a:rPr lang="tr-TR"/>
              <a:pPr>
                <a:defRPr/>
              </a:pPr>
              <a:t>12.12.2017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4776A-17CA-4902-91E5-6361BDAF452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C84BB-25CA-4122-8E18-1B8F7521DFFB}" type="datetimeFigureOut">
              <a:rPr lang="tr-TR"/>
              <a:pPr>
                <a:defRPr/>
              </a:pPr>
              <a:t>12.12.2017</a:t>
            </a:fld>
            <a:endParaRPr lang="tr-TR"/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06AB1-4CAB-437C-82E7-AFC8871C3A8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C8F70-A001-48F9-8993-5A79B5577851}" type="datetimeFigureOut">
              <a:rPr lang="tr-TR"/>
              <a:pPr>
                <a:defRPr/>
              </a:pPr>
              <a:t>12.12.2017</a:t>
            </a:fld>
            <a:endParaRPr lang="tr-TR"/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F0105-22E7-4C01-AD4F-566406A7CC5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28 Dikdörtgen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29 Dikdörtgen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2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40" name="1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CB15D782-C731-401F-9E67-E06C71E2C003}" type="datetimeFigureOut">
              <a:rPr lang="tr-TR"/>
              <a:pPr>
                <a:defRPr/>
              </a:pPr>
              <a:t>12.12.2017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F7830E3-EDE4-4644-AB28-45F71D9F344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75" r:id="rId2"/>
    <p:sldLayoutId id="2147483976" r:id="rId3"/>
    <p:sldLayoutId id="2147483977" r:id="rId4"/>
    <p:sldLayoutId id="2147483984" r:id="rId5"/>
    <p:sldLayoutId id="2147483985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ctrTitle"/>
          </p:nvPr>
        </p:nvSpPr>
        <p:spPr>
          <a:xfrm>
            <a:off x="684213" y="1341438"/>
            <a:ext cx="7772400" cy="1679575"/>
          </a:xfrm>
        </p:spPr>
        <p:txBody>
          <a:bodyPr/>
          <a:lstStyle/>
          <a:p>
            <a:pPr algn="ctr"/>
            <a:r>
              <a:rPr lang="tr-TR" smtClean="0"/>
              <a:t>Sakarya Üniversitesi</a:t>
            </a:r>
            <a:br>
              <a:rPr lang="tr-TR" smtClean="0"/>
            </a:br>
            <a:r>
              <a:rPr lang="tr-TR" smtClean="0"/>
              <a:t>Çevre Mühendisliği Bölümü</a:t>
            </a:r>
          </a:p>
        </p:txBody>
      </p:sp>
      <p:sp>
        <p:nvSpPr>
          <p:cNvPr id="5123" name="2 Alt Başlık"/>
          <p:cNvSpPr>
            <a:spLocks noGrp="1"/>
          </p:cNvSpPr>
          <p:nvPr>
            <p:ph type="subTitle" idx="1"/>
          </p:nvPr>
        </p:nvSpPr>
        <p:spPr>
          <a:xfrm>
            <a:off x="857250" y="4214813"/>
            <a:ext cx="7858125" cy="1966912"/>
          </a:xfrm>
        </p:spPr>
        <p:txBody>
          <a:bodyPr/>
          <a:lstStyle/>
          <a:p>
            <a:pPr marL="63500" algn="ctr"/>
            <a:r>
              <a:rPr lang="tr-TR" sz="3200" smtClean="0"/>
              <a:t>UYGULAMALI MÜHENDİSLİK DENEYİMİ EĞİTİMİ</a:t>
            </a:r>
          </a:p>
          <a:p>
            <a:pPr marL="63500" algn="ctr"/>
            <a:r>
              <a:rPr lang="tr-TR" sz="3200" smtClean="0"/>
              <a:t>(UMDE)</a:t>
            </a:r>
            <a:endParaRPr lang="tr-TR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solidFill>
                  <a:srgbClr val="FF0000"/>
                </a:solidFill>
              </a:rPr>
              <a:t>Fabrika atamaları nasıl gerçekleşiyor?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433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tr-TR" smtClean="0"/>
              <a:t>Fabrika ataması BUTAK tarafından yapılmaktadır. Öğrenciler yeni bir işletme önerebilirler ve BUTAK tarafından uygun görülürse o işletmeye atanırlar.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>
                <a:solidFill>
                  <a:srgbClr val="FF0000"/>
                </a:solidFill>
              </a:rPr>
              <a:t>Aday Mühendisler Fabrikada kime </a:t>
            </a:r>
            <a:r>
              <a:rPr lang="tr-TR" b="1" dirty="0" smtClean="0">
                <a:solidFill>
                  <a:srgbClr val="FF0000"/>
                </a:solidFill>
              </a:rPr>
              <a:t>bağlıdır?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536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Aday Mühendisler,UMDE işletme temsilcisine bağlı olacaklardır.</a:t>
            </a:r>
            <a:endParaRPr lang="en-US" smtClean="0"/>
          </a:p>
          <a:p>
            <a:endParaRPr lang="en-US" smtClean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457200" y="3644900"/>
            <a:ext cx="8229600" cy="10668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b="1" smtClean="0">
                <a:solidFill>
                  <a:srgbClr val="FF0000"/>
                </a:solidFill>
              </a:rPr>
              <a:t>Aday Mühendislerin firmada ne gibi sorumlulukları olacak?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4610100"/>
            <a:ext cx="8229600" cy="1497013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en-US" smtClean="0"/>
          </a:p>
          <a:p>
            <a:pPr fontAlgn="auto">
              <a:spcAft>
                <a:spcPts val="0"/>
              </a:spcAft>
              <a:defRPr/>
            </a:pPr>
            <a:r>
              <a:rPr lang="tr-TR" smtClean="0"/>
              <a:t>Firmalarda çalışan bir mühendisle eşdeğer (proje bazlı) her türlü sorumluluğa sahip olabilirler.</a:t>
            </a:r>
            <a:endParaRPr lang="en-US" smtClean="0"/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>
                <a:solidFill>
                  <a:srgbClr val="FF0000"/>
                </a:solidFill>
              </a:rPr>
              <a:t>Danışman Ziyaretleri</a:t>
            </a:r>
            <a:endParaRPr lang="en-US" b="1" smtClean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74875"/>
            <a:ext cx="8229600" cy="1079500"/>
          </a:xfrm>
        </p:spPr>
        <p:txBody>
          <a:bodyPr>
            <a:normAutofit fontScale="85000" lnSpcReduction="20000"/>
          </a:bodyPr>
          <a:lstStyle/>
          <a:p>
            <a:pPr marL="109728" indent="0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dirty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İlk 1 ay 4 defa (oryantasyon ve proje belirleme), daha sonra 2 haftada bir.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US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611188" y="3500438"/>
            <a:ext cx="8229600" cy="10668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solidFill>
                  <a:srgbClr val="FF0000"/>
                </a:solidFill>
              </a:rPr>
              <a:t>Danışmanlar firma ziyaretine geldiğinde ne yapılacak?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4567238"/>
            <a:ext cx="8229600" cy="163353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en-US" smtClean="0"/>
          </a:p>
          <a:p>
            <a:pPr fontAlgn="auto">
              <a:spcAft>
                <a:spcPts val="0"/>
              </a:spcAft>
              <a:defRPr/>
            </a:pPr>
            <a:r>
              <a:rPr lang="tr-TR" smtClean="0"/>
              <a:t>Birinci ziyaret hariç diğer bütün saha ziyaretlerinde danışmana ve UMDE temsilcisine rapor teslim edilecek.</a:t>
            </a:r>
            <a:endParaRPr lang="en-US" smtClean="0"/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>
                <a:solidFill>
                  <a:srgbClr val="FF0000"/>
                </a:solidFill>
              </a:rPr>
              <a:t>Aday  Mühendisler servis ve yemek imkanlarından faydalanacak mı?</a:t>
            </a:r>
          </a:p>
        </p:txBody>
      </p:sp>
      <p:sp>
        <p:nvSpPr>
          <p:cNvPr id="1741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tr-TR" smtClean="0"/>
              <a:t>Evet servis ve yemek imkanlarından faydalanacaklar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>
                <a:solidFill>
                  <a:srgbClr val="FF0000"/>
                </a:solidFill>
              </a:rPr>
              <a:t>Ders notu olarak harf notu mu yoksa yeterli/yetersiz mi yazılacak?</a:t>
            </a:r>
          </a:p>
        </p:txBody>
      </p:sp>
      <p:sp>
        <p:nvSpPr>
          <p:cNvPr id="1843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tr-TR" smtClean="0"/>
              <a:t>Harf notu verilecek. 5 AKTS olarak ortalamaya katılacak.</a:t>
            </a:r>
            <a:endParaRPr lang="en-US" smtClean="0"/>
          </a:p>
          <a:p>
            <a:endParaRPr lang="en-US" smtClean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457200" y="3878263"/>
            <a:ext cx="8229600" cy="10668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b="1" smtClean="0">
                <a:solidFill>
                  <a:srgbClr val="FF0000"/>
                </a:solidFill>
              </a:rPr>
              <a:t>Başarısız olanlar tekrar UMDE mi seçmek zorunda mı?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8437" name="İçerik Yer Tutucusu 2"/>
          <p:cNvSpPr txBox="1">
            <a:spLocks/>
          </p:cNvSpPr>
          <p:nvPr/>
        </p:nvSpPr>
        <p:spPr bwMode="auto">
          <a:xfrm>
            <a:off x="457200" y="4441825"/>
            <a:ext cx="82296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endParaRPr lang="en-US" sz="2800">
              <a:latin typeface="Georgia" pitchFamily="18" charset="0"/>
            </a:endParaRPr>
          </a:p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tr-TR" sz="2800">
                <a:latin typeface="Georgia" pitchFamily="18" charset="0"/>
              </a:rPr>
              <a:t>Hayır, bir sonraki sene seçmeli ders alınabilir.</a:t>
            </a:r>
            <a:endParaRPr lang="en-US" sz="2800">
              <a:latin typeface="Georgia" pitchFamily="18" charset="0"/>
            </a:endParaRPr>
          </a:p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endParaRPr lang="en-US" sz="280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>
                <a:solidFill>
                  <a:srgbClr val="FF0000"/>
                </a:solidFill>
              </a:rPr>
              <a:t>Transkriptte ders olarak mı görünecek? Fabrika adı yazacak mı?</a:t>
            </a:r>
          </a:p>
        </p:txBody>
      </p:sp>
      <p:sp>
        <p:nvSpPr>
          <p:cNvPr id="1945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tr-TR" smtClean="0"/>
              <a:t>Evet, ders olarak görünecek. Fabrika adı yazmayacak.</a:t>
            </a:r>
            <a:endParaRPr lang="en-US" smtClean="0"/>
          </a:p>
          <a:p>
            <a:endParaRPr lang="en-US" smtClean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457200" y="3716338"/>
            <a:ext cx="8229600" cy="10668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b="1" smtClean="0">
                <a:solidFill>
                  <a:srgbClr val="FF0000"/>
                </a:solidFill>
              </a:rPr>
              <a:t>Firma veya üniversite sertifika gibi bir belge verecek mi?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9461" name="İçerik Yer Tutucusu 2"/>
          <p:cNvSpPr txBox="1">
            <a:spLocks/>
          </p:cNvSpPr>
          <p:nvPr/>
        </p:nvSpPr>
        <p:spPr bwMode="auto">
          <a:xfrm>
            <a:off x="457200" y="4783138"/>
            <a:ext cx="8229600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endParaRPr lang="en-US" sz="2800">
              <a:latin typeface="Georgia" pitchFamily="18" charset="0"/>
            </a:endParaRPr>
          </a:p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tr-TR" sz="2800">
                <a:latin typeface="Georgia" pitchFamily="18" charset="0"/>
              </a:rPr>
              <a:t>Evet, BUTAK (Bölüm Uygulama Takip Kurulu) tarafından başarılı olanlara sertifika verilecek.</a:t>
            </a:r>
            <a:endParaRPr lang="en-US" sz="2800">
              <a:latin typeface="Georgia" pitchFamily="18" charset="0"/>
            </a:endParaRPr>
          </a:p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endParaRPr lang="en-US" sz="280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Kullanılan Formlar</a:t>
            </a:r>
          </a:p>
        </p:txBody>
      </p:sp>
      <p:sp>
        <p:nvSpPr>
          <p:cNvPr id="2048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FR.MF.UM.01_Akademisyen için ADAY MÜHENDİS ARA SINAV FORMU</a:t>
            </a:r>
          </a:p>
          <a:p>
            <a:r>
              <a:rPr lang="tr-TR" smtClean="0"/>
              <a:t>FR.MF.UM.02_Aday Mühendis için Faaliyet Ara Raporu</a:t>
            </a:r>
          </a:p>
          <a:p>
            <a:r>
              <a:rPr lang="tr-TR" smtClean="0"/>
              <a:t>FR.MF.UM.03_UMDE Sorumlusu Puanlama Formu</a:t>
            </a:r>
          </a:p>
          <a:p>
            <a:r>
              <a:rPr lang="tr-TR" smtClean="0"/>
              <a:t>FR.MF.UM.04_UMDE Kurum-Kuruluş Önerme Formu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up 3"/>
          <p:cNvGrpSpPr>
            <a:grpSpLocks/>
          </p:cNvGrpSpPr>
          <p:nvPr/>
        </p:nvGrpSpPr>
        <p:grpSpPr bwMode="auto">
          <a:xfrm>
            <a:off x="0" y="5719763"/>
            <a:ext cx="9144000" cy="906462"/>
            <a:chOff x="0" y="5719432"/>
            <a:chExt cx="9144000" cy="907020"/>
          </a:xfrm>
        </p:grpSpPr>
        <p:pic>
          <p:nvPicPr>
            <p:cNvPr id="21517" name="Resim 4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5719432"/>
              <a:ext cx="9144000" cy="346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Alt Başlık 2"/>
            <p:cNvSpPr txBox="1">
              <a:spLocks/>
            </p:cNvSpPr>
            <p:nvPr/>
          </p:nvSpPr>
          <p:spPr>
            <a:xfrm>
              <a:off x="6588125" y="6278576"/>
              <a:ext cx="2547938" cy="347876"/>
            </a:xfrm>
            <a:prstGeom prst="rect">
              <a:avLst/>
            </a:prstGeom>
          </p:spPr>
          <p:txBody>
            <a:bodyPr>
              <a:normAutofit fontScale="92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fontAlgn="auto">
                <a:spcAft>
                  <a:spcPts val="0"/>
                </a:spcAft>
                <a:defRPr/>
              </a:pPr>
              <a:r>
                <a:rPr lang="tr-TR" sz="2000" dirty="0" smtClean="0"/>
                <a:t>www.sakarya.edu.tr</a:t>
              </a:r>
              <a:endParaRPr lang="tr-TR" sz="2000" dirty="0"/>
            </a:p>
          </p:txBody>
        </p:sp>
      </p:grpSp>
      <p:pic>
        <p:nvPicPr>
          <p:cNvPr id="21507" name="İçerik Yer Tutucusu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325" y="6221413"/>
            <a:ext cx="2011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eşgen 4"/>
          <p:cNvSpPr/>
          <p:nvPr/>
        </p:nvSpPr>
        <p:spPr>
          <a:xfrm rot="5400000">
            <a:off x="353832" y="770830"/>
            <a:ext cx="1623940" cy="2124237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b="1" dirty="0">
                <a:solidFill>
                  <a:schemeClr val="bg1"/>
                </a:solidFill>
              </a:rPr>
              <a:t>Uygulama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b="1" dirty="0">
                <a:solidFill>
                  <a:schemeClr val="bg1"/>
                </a:solidFill>
              </a:rPr>
              <a:t>Dönemi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19" name="Beşgen 18"/>
          <p:cNvSpPr/>
          <p:nvPr/>
        </p:nvSpPr>
        <p:spPr>
          <a:xfrm rot="5400000">
            <a:off x="2624551" y="770831"/>
            <a:ext cx="1623940" cy="2124237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b="1" dirty="0">
                <a:solidFill>
                  <a:schemeClr val="bg1"/>
                </a:solidFill>
              </a:rPr>
              <a:t>Ön Şart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20" name="Beşgen 19"/>
          <p:cNvSpPr/>
          <p:nvPr/>
        </p:nvSpPr>
        <p:spPr>
          <a:xfrm rot="5400000">
            <a:off x="4882982" y="770832"/>
            <a:ext cx="1623940" cy="2124237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b="1" dirty="0">
                <a:solidFill>
                  <a:schemeClr val="bg1"/>
                </a:solidFill>
              </a:rPr>
              <a:t>Öncelikler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21" name="Beşgen 20"/>
          <p:cNvSpPr/>
          <p:nvPr/>
        </p:nvSpPr>
        <p:spPr>
          <a:xfrm rot="5400000">
            <a:off x="7162407" y="770829"/>
            <a:ext cx="1623940" cy="2124237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b="1" dirty="0">
                <a:solidFill>
                  <a:schemeClr val="bg1"/>
                </a:solidFill>
              </a:rPr>
              <a:t>Süre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14" name="Katlanmış Nesne 13"/>
          <p:cNvSpPr/>
          <p:nvPr/>
        </p:nvSpPr>
        <p:spPr>
          <a:xfrm>
            <a:off x="103188" y="2676525"/>
            <a:ext cx="2124075" cy="2840038"/>
          </a:xfrm>
          <a:prstGeom prst="foldedCorner">
            <a:avLst/>
          </a:prstGeom>
          <a:solidFill>
            <a:srgbClr val="FF8F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>
                <a:solidFill>
                  <a:schemeClr val="tx1"/>
                </a:solidFill>
              </a:rPr>
              <a:t>8. yy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29" name="Katlanmış Nesne 28"/>
          <p:cNvSpPr/>
          <p:nvPr/>
        </p:nvSpPr>
        <p:spPr>
          <a:xfrm>
            <a:off x="2343150" y="2676525"/>
            <a:ext cx="2124075" cy="2840038"/>
          </a:xfrm>
          <a:prstGeom prst="foldedCorner">
            <a:avLst/>
          </a:prstGeom>
          <a:solidFill>
            <a:srgbClr val="FFC7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0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b="1" dirty="0">
                <a:solidFill>
                  <a:schemeClr val="tx1"/>
                </a:solidFill>
              </a:rPr>
              <a:t>İlgili dönemde Alttan Ders Olmaması ve Not Ortalamasının 2.20’nin Üstünde Olması</a:t>
            </a:r>
            <a:endParaRPr lang="tr-TR" sz="2000" b="1" dirty="0">
              <a:solidFill>
                <a:schemeClr val="tx1"/>
              </a:solidFill>
            </a:endParaRPr>
          </a:p>
        </p:txBody>
      </p:sp>
      <p:sp>
        <p:nvSpPr>
          <p:cNvPr id="31" name="Katlanmış Nesne 30"/>
          <p:cNvSpPr/>
          <p:nvPr/>
        </p:nvSpPr>
        <p:spPr>
          <a:xfrm>
            <a:off x="4632325" y="2676525"/>
            <a:ext cx="2124075" cy="2840038"/>
          </a:xfrm>
          <a:prstGeom prst="foldedCorner">
            <a:avLst/>
          </a:prstGeom>
          <a:solidFill>
            <a:srgbClr val="AEC5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tx1"/>
                </a:solidFill>
              </a:rPr>
              <a:t>Firma </a:t>
            </a:r>
            <a:r>
              <a:rPr lang="tr-TR" b="1" dirty="0">
                <a:solidFill>
                  <a:schemeClr val="tx1"/>
                </a:solidFill>
              </a:rPr>
              <a:t>Talebi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tx1"/>
                </a:solidFill>
              </a:rPr>
              <a:t>Güven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tx1"/>
                </a:solidFill>
              </a:rPr>
              <a:t>Ücret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tx1"/>
                </a:solidFill>
              </a:rPr>
              <a:t>Yemek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tx1"/>
                </a:solidFill>
              </a:rPr>
              <a:t>Servis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tx1"/>
                </a:solidFill>
              </a:rPr>
              <a:t>Öğrenci </a:t>
            </a:r>
            <a:r>
              <a:rPr lang="tr-TR" b="1" dirty="0">
                <a:solidFill>
                  <a:schemeClr val="tx1"/>
                </a:solidFill>
              </a:rPr>
              <a:t>tercihi</a:t>
            </a:r>
          </a:p>
        </p:txBody>
      </p:sp>
      <p:sp>
        <p:nvSpPr>
          <p:cNvPr id="32" name="Katlanmış Nesne 31"/>
          <p:cNvSpPr/>
          <p:nvPr/>
        </p:nvSpPr>
        <p:spPr>
          <a:xfrm>
            <a:off x="6904038" y="2676525"/>
            <a:ext cx="2124075" cy="2840038"/>
          </a:xfrm>
          <a:prstGeom prst="foldedCorner">
            <a:avLst/>
          </a:prstGeom>
          <a:solidFill>
            <a:srgbClr val="79FF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>
                <a:solidFill>
                  <a:schemeClr val="tx1"/>
                </a:solidFill>
              </a:rPr>
              <a:t>15 Hafta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>
                <a:solidFill>
                  <a:schemeClr val="tx1"/>
                </a:solidFill>
              </a:rPr>
              <a:t>Pazartesi-Perşembe arası 4 iş günü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3" name="Aynı Yan Köşesi Kesik Dikdörtgen 32"/>
          <p:cNvSpPr/>
          <p:nvPr/>
        </p:nvSpPr>
        <p:spPr>
          <a:xfrm>
            <a:off x="92075" y="157163"/>
            <a:ext cx="8943975" cy="679450"/>
          </a:xfrm>
          <a:prstGeom prst="snip2Same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000" b="1" dirty="0">
                <a:solidFill>
                  <a:srgbClr val="C00000"/>
                </a:solidFill>
              </a:rPr>
              <a:t>UMDE Modelin İşleyişi</a:t>
            </a:r>
            <a:endParaRPr lang="tr-TR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up 3"/>
          <p:cNvGrpSpPr>
            <a:grpSpLocks/>
          </p:cNvGrpSpPr>
          <p:nvPr/>
        </p:nvGrpSpPr>
        <p:grpSpPr bwMode="auto">
          <a:xfrm>
            <a:off x="0" y="5719763"/>
            <a:ext cx="9144000" cy="906462"/>
            <a:chOff x="0" y="5719432"/>
            <a:chExt cx="9144000" cy="907020"/>
          </a:xfrm>
        </p:grpSpPr>
        <p:pic>
          <p:nvPicPr>
            <p:cNvPr id="22541" name="Resim 4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5719432"/>
              <a:ext cx="9144000" cy="346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Alt Başlık 2"/>
            <p:cNvSpPr txBox="1">
              <a:spLocks/>
            </p:cNvSpPr>
            <p:nvPr/>
          </p:nvSpPr>
          <p:spPr>
            <a:xfrm>
              <a:off x="6588125" y="6278576"/>
              <a:ext cx="2547938" cy="347876"/>
            </a:xfrm>
            <a:prstGeom prst="rect">
              <a:avLst/>
            </a:prstGeom>
          </p:spPr>
          <p:txBody>
            <a:bodyPr>
              <a:normAutofit fontScale="92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fontAlgn="auto">
                <a:spcAft>
                  <a:spcPts val="0"/>
                </a:spcAft>
                <a:defRPr/>
              </a:pPr>
              <a:r>
                <a:rPr lang="tr-TR" sz="2000" dirty="0" smtClean="0"/>
                <a:t>www.sakarya.edu.tr</a:t>
              </a:r>
              <a:endParaRPr lang="tr-TR" sz="2000" dirty="0"/>
            </a:p>
          </p:txBody>
        </p:sp>
      </p:grpSp>
      <p:pic>
        <p:nvPicPr>
          <p:cNvPr id="22531" name="İçerik Yer Tutucusu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325" y="6221413"/>
            <a:ext cx="2011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eşgen 4"/>
          <p:cNvSpPr/>
          <p:nvPr/>
        </p:nvSpPr>
        <p:spPr>
          <a:xfrm rot="5400000">
            <a:off x="353832" y="770830"/>
            <a:ext cx="1623940" cy="2124237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b="1" dirty="0">
                <a:solidFill>
                  <a:schemeClr val="bg1"/>
                </a:solidFill>
              </a:rPr>
              <a:t>Değerlendirme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19" name="Beşgen 18"/>
          <p:cNvSpPr/>
          <p:nvPr/>
        </p:nvSpPr>
        <p:spPr>
          <a:xfrm rot="5400000">
            <a:off x="4867736" y="760359"/>
            <a:ext cx="1623940" cy="2124237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b="1" dirty="0">
                <a:solidFill>
                  <a:schemeClr val="bg1"/>
                </a:solidFill>
              </a:rPr>
              <a:t>Sigorta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b="1" dirty="0">
                <a:solidFill>
                  <a:schemeClr val="bg1"/>
                </a:solidFill>
              </a:rPr>
              <a:t>Primi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20" name="Beşgen 19"/>
          <p:cNvSpPr/>
          <p:nvPr/>
        </p:nvSpPr>
        <p:spPr>
          <a:xfrm rot="5400000">
            <a:off x="7126167" y="760360"/>
            <a:ext cx="1623940" cy="2124237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b="1" dirty="0">
                <a:solidFill>
                  <a:schemeClr val="bg1"/>
                </a:solidFill>
              </a:rPr>
              <a:t>Ücret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21" name="Beşgen 20"/>
          <p:cNvSpPr/>
          <p:nvPr/>
        </p:nvSpPr>
        <p:spPr>
          <a:xfrm rot="5400000">
            <a:off x="2610784" y="770830"/>
            <a:ext cx="1623940" cy="2124237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b="1" dirty="0">
                <a:solidFill>
                  <a:schemeClr val="bg1"/>
                </a:solidFill>
              </a:rPr>
              <a:t>Takip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14" name="Katlanmış Nesne 13"/>
          <p:cNvSpPr/>
          <p:nvPr/>
        </p:nvSpPr>
        <p:spPr>
          <a:xfrm>
            <a:off x="103188" y="2676525"/>
            <a:ext cx="2124075" cy="2840038"/>
          </a:xfrm>
          <a:prstGeom prst="foldedCorner">
            <a:avLst/>
          </a:prstGeom>
          <a:solidFill>
            <a:srgbClr val="FF8F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dirty="0">
                <a:solidFill>
                  <a:schemeClr val="tx1"/>
                </a:solidFill>
              </a:rPr>
              <a:t>Harf Notu verilmektedir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16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dirty="0">
                <a:solidFill>
                  <a:schemeClr val="tx1"/>
                </a:solidFill>
              </a:rPr>
              <a:t>(Notlar işletme sorumlusu ile ortak belirlenir)</a:t>
            </a:r>
          </a:p>
        </p:txBody>
      </p:sp>
      <p:sp>
        <p:nvSpPr>
          <p:cNvPr id="29" name="Katlanmış Nesne 28"/>
          <p:cNvSpPr/>
          <p:nvPr/>
        </p:nvSpPr>
        <p:spPr>
          <a:xfrm>
            <a:off x="4618038" y="2667000"/>
            <a:ext cx="2124075" cy="2840038"/>
          </a:xfrm>
          <a:prstGeom prst="foldedCorner">
            <a:avLst/>
          </a:prstGeom>
          <a:solidFill>
            <a:srgbClr val="FFC7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400" b="1" dirty="0">
                <a:solidFill>
                  <a:schemeClr val="tx1"/>
                </a:solidFill>
              </a:rPr>
              <a:t>Üniversite tarafından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1" name="Katlanmış Nesne 30"/>
          <p:cNvSpPr/>
          <p:nvPr/>
        </p:nvSpPr>
        <p:spPr>
          <a:xfrm>
            <a:off x="6875463" y="2667000"/>
            <a:ext cx="2124075" cy="2840038"/>
          </a:xfrm>
          <a:prstGeom prst="foldedCorner">
            <a:avLst/>
          </a:prstGeom>
          <a:solidFill>
            <a:srgbClr val="AEC5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dirty="0">
                <a:solidFill>
                  <a:schemeClr val="tx1"/>
                </a:solidFill>
              </a:rPr>
              <a:t>İşletme tarafından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dirty="0">
                <a:solidFill>
                  <a:schemeClr val="tx1"/>
                </a:solidFill>
              </a:rPr>
              <a:t>(en az asgari ücretin 1/3’ü)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32" name="Katlanmış Nesne 31"/>
          <p:cNvSpPr/>
          <p:nvPr/>
        </p:nvSpPr>
        <p:spPr>
          <a:xfrm>
            <a:off x="2360613" y="2667000"/>
            <a:ext cx="2124075" cy="2840038"/>
          </a:xfrm>
          <a:prstGeom prst="foldedCorner">
            <a:avLst/>
          </a:prstGeom>
          <a:solidFill>
            <a:srgbClr val="79FF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tx1"/>
                </a:solidFill>
              </a:rPr>
              <a:t>Sorumlu Öğretim Elemanı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tx1"/>
                </a:solidFill>
              </a:rPr>
              <a:t>İşyeri Sorumlusu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3" name="Aynı Yan Köşesi Kesik Dikdörtgen 32"/>
          <p:cNvSpPr/>
          <p:nvPr/>
        </p:nvSpPr>
        <p:spPr>
          <a:xfrm>
            <a:off x="92075" y="157163"/>
            <a:ext cx="8943975" cy="679450"/>
          </a:xfrm>
          <a:prstGeom prst="snip2Same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000" b="1" dirty="0">
                <a:solidFill>
                  <a:srgbClr val="C00000"/>
                </a:solidFill>
              </a:rPr>
              <a:t>UMDE Modelin İşleyişi</a:t>
            </a:r>
            <a:endParaRPr lang="tr-TR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0" y="2998782"/>
          <a:ext cx="4043362" cy="3859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611188" y="1916113"/>
            <a:ext cx="8215312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400" b="1" dirty="0">
                <a:solidFill>
                  <a:srgbClr val="0070C0"/>
                </a:solidFill>
                <a:latin typeface="+mn-lt"/>
              </a:rPr>
              <a:t>Teşekkürler</a:t>
            </a:r>
            <a:endParaRPr lang="en-US" sz="3600" dirty="0">
              <a:solidFill>
                <a:srgbClr val="0070C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360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UMDE Nedir?</a:t>
            </a:r>
          </a:p>
        </p:txBody>
      </p:sp>
      <p:sp>
        <p:nvSpPr>
          <p:cNvPr id="61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indent="14288" algn="just">
              <a:buFont typeface="Georgia" pitchFamily="18" charset="0"/>
              <a:buNone/>
            </a:pPr>
            <a:r>
              <a:rPr lang="tr-TR" smtClean="0"/>
              <a:t>Sakarya Üniversitesi Çevre Mühendisliği Bölümü tarafından daha nitelikli mühendis yetiştirilmesinde yeni bir model olan </a:t>
            </a:r>
            <a:r>
              <a:rPr lang="tr-TR" b="1" smtClean="0">
                <a:solidFill>
                  <a:srgbClr val="FF0000"/>
                </a:solidFill>
              </a:rPr>
              <a:t>Uygulamalı Mühendislik Deneyimi Eğitimi (UMDE)</a:t>
            </a:r>
            <a:r>
              <a:rPr lang="tr-TR" smtClean="0"/>
              <a:t> programı, 2016-2017 öğretim yılı bahar yarıyılından itibaren uygulanmaya başlanmıştır.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UMDE Nedir?</a:t>
            </a:r>
          </a:p>
        </p:txBody>
      </p:sp>
      <p:sp>
        <p:nvSpPr>
          <p:cNvPr id="717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indent="14288" algn="just">
              <a:buFont typeface="Georgia" pitchFamily="18" charset="0"/>
              <a:buNone/>
            </a:pPr>
            <a:r>
              <a:rPr lang="tr-TR" smtClean="0"/>
              <a:t>UMDE programı, </a:t>
            </a:r>
            <a:r>
              <a:rPr lang="tr-TR" b="1" smtClean="0">
                <a:solidFill>
                  <a:srgbClr val="FF0000"/>
                </a:solidFill>
              </a:rPr>
              <a:t>sınav haftaları dahil</a:t>
            </a:r>
            <a:r>
              <a:rPr lang="tr-TR" smtClean="0"/>
              <a:t> olmak üzere bir yarıyıl boyunca haftanın ilk 4 iş gününü (Pazartesi-Perşembe) kapsar. Bu sürede öğrenciler atandıkları işletmelerde Aday Mühendis olarak çalışırlar. UMDE öğrencisinin devam zorunluluğu iş günü üzerinden </a:t>
            </a:r>
            <a:r>
              <a:rPr lang="tr-TR" b="1" smtClean="0">
                <a:solidFill>
                  <a:srgbClr val="FF0000"/>
                </a:solidFill>
              </a:rPr>
              <a:t>%90</a:t>
            </a:r>
            <a:r>
              <a:rPr lang="tr-TR" smtClean="0"/>
              <a:t>’dır.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UMDE Dersini Kimler Seçebilir?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5250" indent="142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dirty="0" smtClean="0"/>
              <a:t>UMDE dersi 7. ve 8. yarıyılda seçmeli bir ders statüsünde olup dersi tercih edecek öğrencilerin;</a:t>
            </a:r>
          </a:p>
          <a:p>
            <a:pPr marL="95250" indent="142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r-TR" dirty="0" smtClean="0"/>
          </a:p>
          <a:p>
            <a:pPr marL="95250" indent="14288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tr-TR" dirty="0" smtClean="0"/>
              <a:t> İlgili dönemde Üniversite Ortak seçmeli dersleri haricinde herhangi bir dersi bulunmaması gerekmektedir.</a:t>
            </a:r>
          </a:p>
          <a:p>
            <a:pPr marL="95250" indent="0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dirty="0" smtClean="0">
                <a:solidFill>
                  <a:srgbClr val="FF0000"/>
                </a:solidFill>
              </a:rPr>
              <a:t>(İngilizce destekli dersleri alan öğrenciler her yy. bir İngilizce ders almak zorunda olduğu için İngilizce seçmeli dersi seçebilirler)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UMDE Kaç AKTS’dir?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457200" y="2220913"/>
            <a:ext cx="8229600" cy="857250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000" dirty="0">
                <a:latin typeface="+mn-lt"/>
              </a:rPr>
              <a:t>UMDE programı 3 adet teknik seçmeli derse eşdeğer sayılacak olup </a:t>
            </a:r>
            <a:r>
              <a:rPr lang="tr-TR" sz="4000" dirty="0">
                <a:solidFill>
                  <a:srgbClr val="FF0000"/>
                </a:solidFill>
                <a:latin typeface="+mn-lt"/>
              </a:rPr>
              <a:t>5 AKTS</a:t>
            </a:r>
            <a:r>
              <a:rPr lang="tr-TR" sz="4000" dirty="0">
                <a:latin typeface="+mn-lt"/>
              </a:rPr>
              <a:t> değerine sahiptir. </a:t>
            </a:r>
            <a:endParaRPr lang="tr-TR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/>
        </p:nvGraphicFramePr>
        <p:xfrm>
          <a:off x="684213" y="4076700"/>
          <a:ext cx="6408712" cy="1368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445"/>
                <a:gridCol w="4605822"/>
                <a:gridCol w="901445"/>
              </a:tblGrid>
              <a:tr h="296137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effectLst/>
                        </a:rPr>
                        <a:t>KODU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effectLst/>
                        </a:rPr>
                        <a:t>DERSİN ADI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AKTS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6008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 smtClean="0">
                          <a:effectLst/>
                        </a:rPr>
                        <a:t>CVM 493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effectLst/>
                        </a:rPr>
                        <a:t>MÜHENDİSLİK DENEYİMİ EĞİTİMİ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effectLst/>
                        </a:rPr>
                        <a:t>5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6008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 smtClean="0">
                          <a:effectLst/>
                        </a:rPr>
                        <a:t>CVM 491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effectLst/>
                        </a:rPr>
                        <a:t>MÜHENDİSLİK DENEYİMİ UYGULAMASI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10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611188" y="2420938"/>
            <a:ext cx="8229600" cy="1066800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solidFill>
                  <a:srgbClr val="FF0000"/>
                </a:solidFill>
              </a:rPr>
              <a:t>Stajdan farkı ne olacak? Staj yerine geçecek mi, ayrıca bir de staj yapılacak mı?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3698875"/>
            <a:ext cx="8229600" cy="1395413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/>
              <a:t>Stajdan farkı </a:t>
            </a:r>
            <a:r>
              <a:rPr lang="tr-TR" dirty="0" smtClean="0"/>
              <a:t>içerik ve süre, ve evet ayrıca </a:t>
            </a:r>
            <a:r>
              <a:rPr lang="tr-TR" dirty="0"/>
              <a:t>staj </a:t>
            </a:r>
            <a:r>
              <a:rPr lang="tr-TR" dirty="0" smtClean="0"/>
              <a:t>yapılacak.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5250" indent="14288" algn="just"/>
            <a:r>
              <a:rPr lang="tr-TR" b="1" smtClean="0">
                <a:solidFill>
                  <a:srgbClr val="FF0000"/>
                </a:solidFill>
              </a:rPr>
              <a:t>SGK Primleri? Maaş?</a:t>
            </a:r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indent="14288" algn="just"/>
            <a:endParaRPr lang="tr-TR" smtClean="0"/>
          </a:p>
          <a:p>
            <a:pPr marL="95250" indent="14288" algn="just"/>
            <a:r>
              <a:rPr lang="tr-TR" smtClean="0"/>
              <a:t>Öğrencilerimizin uygulama dönemine ait SGK primleri SAÜ tarafından ödenecektir.</a:t>
            </a:r>
          </a:p>
          <a:p>
            <a:pPr marL="95250" indent="14288" algn="just">
              <a:buFont typeface="Georgia" pitchFamily="18" charset="0"/>
              <a:buNone/>
            </a:pPr>
            <a:endParaRPr lang="tr-TR" smtClean="0"/>
          </a:p>
          <a:p>
            <a:pPr marL="95250" indent="14288" algn="just"/>
            <a:r>
              <a:rPr lang="tr-TR" smtClean="0"/>
              <a:t>Firma veya kurum aday mühendise </a:t>
            </a:r>
            <a:r>
              <a:rPr lang="tr-TR" smtClean="0">
                <a:solidFill>
                  <a:srgbClr val="FF0000"/>
                </a:solidFill>
              </a:rPr>
              <a:t>en az asgari ücretin üçte birini </a:t>
            </a:r>
            <a:r>
              <a:rPr lang="tr-TR" smtClean="0"/>
              <a:t>ödemek zorundadır.</a:t>
            </a:r>
          </a:p>
          <a:p>
            <a:pPr marL="95250" indent="14288" algn="just">
              <a:buFont typeface="Georgia" pitchFamily="18" charset="0"/>
              <a:buNone/>
            </a:pPr>
            <a:endParaRPr lang="tr-TR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5250" indent="14288" algn="just"/>
            <a:r>
              <a:rPr lang="tr-TR" b="1" smtClean="0">
                <a:solidFill>
                  <a:srgbClr val="FF0000"/>
                </a:solidFill>
              </a:rPr>
              <a:t>Değerlendirme?</a:t>
            </a:r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indent="14288" algn="just"/>
            <a:endParaRPr lang="tr-TR" smtClean="0"/>
          </a:p>
          <a:p>
            <a:pPr marL="95250" indent="14288" algn="just">
              <a:buFont typeface="Georgia" pitchFamily="18" charset="0"/>
              <a:buNone/>
            </a:pPr>
            <a:r>
              <a:rPr lang="tr-TR" smtClean="0"/>
              <a:t>UMDE adayının ders değerlendirmesi; </a:t>
            </a:r>
            <a:r>
              <a:rPr lang="tr-TR" smtClean="0">
                <a:solidFill>
                  <a:srgbClr val="FF0000"/>
                </a:solidFill>
              </a:rPr>
              <a:t>”</a:t>
            </a:r>
            <a:r>
              <a:rPr lang="tr-TR" b="1" smtClean="0">
                <a:solidFill>
                  <a:srgbClr val="FF0000"/>
                </a:solidFill>
              </a:rPr>
              <a:t>Danışman Öğretim Üyesi</a:t>
            </a:r>
            <a:r>
              <a:rPr lang="tr-TR" smtClean="0">
                <a:solidFill>
                  <a:srgbClr val="FF0000"/>
                </a:solidFill>
              </a:rPr>
              <a:t>”</a:t>
            </a:r>
            <a:r>
              <a:rPr lang="tr-TR" smtClean="0"/>
              <a:t> ve işletmenin belirlediği </a:t>
            </a:r>
            <a:r>
              <a:rPr lang="tr-TR" smtClean="0">
                <a:solidFill>
                  <a:srgbClr val="FF0000"/>
                </a:solidFill>
              </a:rPr>
              <a:t>“</a:t>
            </a:r>
            <a:r>
              <a:rPr lang="tr-TR" b="1" smtClean="0">
                <a:solidFill>
                  <a:srgbClr val="FF0000"/>
                </a:solidFill>
              </a:rPr>
              <a:t>UMDE İşletme Sorumlusu</a:t>
            </a:r>
            <a:r>
              <a:rPr lang="tr-TR" smtClean="0">
                <a:solidFill>
                  <a:srgbClr val="FF0000"/>
                </a:solidFill>
              </a:rPr>
              <a:t>” </a:t>
            </a:r>
            <a:r>
              <a:rPr lang="tr-TR" smtClean="0"/>
              <a:t>tarafından yapılacaktır. Başarı notu; öğrenci tarafından yıl içerisinde hazırlanacak ara raporlar ve final raporunda yukarıda belirtilen yetkililerin değerlendirmesine göre belirlenecektir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>
                <a:solidFill>
                  <a:srgbClr val="FF0000"/>
                </a:solidFill>
              </a:rPr>
              <a:t>İş başı yaptıktan sonra </a:t>
            </a:r>
            <a:r>
              <a:rPr lang="tr-TR" b="1" dirty="0" err="1">
                <a:solidFill>
                  <a:srgbClr val="FF0000"/>
                </a:solidFill>
              </a:rPr>
              <a:t>UMDE'den</a:t>
            </a:r>
            <a:r>
              <a:rPr lang="tr-TR" b="1" dirty="0">
                <a:solidFill>
                  <a:srgbClr val="FF0000"/>
                </a:solidFill>
              </a:rPr>
              <a:t> vazgeçebilir </a:t>
            </a:r>
            <a:r>
              <a:rPr lang="tr-TR" b="1" dirty="0" smtClean="0">
                <a:solidFill>
                  <a:srgbClr val="FF0000"/>
                </a:solidFill>
              </a:rPr>
              <a:t>mi?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3315" name="İçerik Yer Tutucusu 2"/>
          <p:cNvSpPr>
            <a:spLocks noGrp="1"/>
          </p:cNvSpPr>
          <p:nvPr>
            <p:ph idx="1"/>
          </p:nvPr>
        </p:nvSpPr>
        <p:spPr>
          <a:xfrm>
            <a:off x="457200" y="2249488"/>
            <a:ext cx="8229600" cy="1108075"/>
          </a:xfrm>
        </p:spPr>
        <p:txBody>
          <a:bodyPr/>
          <a:lstStyle/>
          <a:p>
            <a:endParaRPr lang="en-US" smtClean="0"/>
          </a:p>
          <a:p>
            <a:r>
              <a:rPr lang="tr-TR" smtClean="0"/>
              <a:t>Hayır</a:t>
            </a:r>
            <a:endParaRPr lang="en-US" smtClean="0"/>
          </a:p>
          <a:p>
            <a:endParaRPr lang="en-US" smtClean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465138" y="3500438"/>
            <a:ext cx="8229600" cy="10668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solidFill>
                  <a:srgbClr val="FF0000"/>
                </a:solidFill>
              </a:rPr>
              <a:t>Dönem başladıktan sonra danışman değişikliği mümkün mü?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317" name="İçerik Yer Tutucusu 2"/>
          <p:cNvSpPr txBox="1">
            <a:spLocks/>
          </p:cNvSpPr>
          <p:nvPr/>
        </p:nvSpPr>
        <p:spPr bwMode="auto">
          <a:xfrm>
            <a:off x="465138" y="4292600"/>
            <a:ext cx="82296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endParaRPr lang="en-US" sz="2800">
              <a:latin typeface="Georgia" pitchFamily="18" charset="0"/>
            </a:endParaRPr>
          </a:p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r>
              <a:rPr lang="tr-TR" sz="2800">
                <a:latin typeface="Georgia" pitchFamily="18" charset="0"/>
              </a:rPr>
              <a:t>Hayır</a:t>
            </a:r>
            <a:endParaRPr lang="en-US" sz="2800">
              <a:latin typeface="Georgia" pitchFamily="18" charset="0"/>
            </a:endParaRPr>
          </a:p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</a:pPr>
            <a:endParaRPr lang="en-US" sz="280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Şehir Hayatı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1199</TotalTime>
  <Words>551</Words>
  <Application>Microsoft Office PowerPoint</Application>
  <PresentationFormat>Ekran Gösterisi (4:3)</PresentationFormat>
  <Paragraphs>122</Paragraphs>
  <Slides>19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6" baseType="lpstr">
      <vt:lpstr>Georgia</vt:lpstr>
      <vt:lpstr>Arial</vt:lpstr>
      <vt:lpstr>Trebuchet MS</vt:lpstr>
      <vt:lpstr>Wingdings 2</vt:lpstr>
      <vt:lpstr>Calibri</vt:lpstr>
      <vt:lpstr>Wingdings</vt:lpstr>
      <vt:lpstr>Şehir Hayatı</vt:lpstr>
      <vt:lpstr>Sakarya Üniversitesi Çevre Mühendisliği Bölümü</vt:lpstr>
      <vt:lpstr>UMDE Nedir?</vt:lpstr>
      <vt:lpstr>UMDE Nedir?</vt:lpstr>
      <vt:lpstr>UMDE Dersini Kimler Seçebilir?</vt:lpstr>
      <vt:lpstr>UMDE Kaç AKTS’dir?</vt:lpstr>
      <vt:lpstr>Slayt 6</vt:lpstr>
      <vt:lpstr>SGK Primleri? Maaş?</vt:lpstr>
      <vt:lpstr>Değerlendirme?</vt:lpstr>
      <vt:lpstr>İş başı yaptıktan sonra UMDE'den vazgeçebilir mi?</vt:lpstr>
      <vt:lpstr>Fabrika atamaları nasıl gerçekleşiyor? </vt:lpstr>
      <vt:lpstr>Aday Mühendisler Fabrikada kime bağlıdır?</vt:lpstr>
      <vt:lpstr>Danışman Ziyaretleri</vt:lpstr>
      <vt:lpstr>Aday  Mühendisler servis ve yemek imkanlarından faydalanacak mı?</vt:lpstr>
      <vt:lpstr>Ders notu olarak harf notu mu yoksa yeterli/yetersiz mi yazılacak?</vt:lpstr>
      <vt:lpstr>Transkriptte ders olarak mı görünecek? Fabrika adı yazacak mı?</vt:lpstr>
      <vt:lpstr>Kullanılan Formlar</vt:lpstr>
      <vt:lpstr>Slayt 17</vt:lpstr>
      <vt:lpstr>Slayt 18</vt:lpstr>
      <vt:lpstr>Slayt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SAKARYA ÜNİVERSİTESİ ENDÜSTRİ MÜHENDİSLİĞİ BÖLÜMÜ</dc:title>
  <dc:creator>HT</dc:creator>
  <cp:lastModifiedBy> </cp:lastModifiedBy>
  <cp:revision>75</cp:revision>
  <cp:lastPrinted>2014-12-19T09:34:40Z</cp:lastPrinted>
  <dcterms:created xsi:type="dcterms:W3CDTF">2013-09-22T20:01:35Z</dcterms:created>
  <dcterms:modified xsi:type="dcterms:W3CDTF">2017-12-12T11:30:22Z</dcterms:modified>
</cp:coreProperties>
</file>