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1" r:id="rId4"/>
    <p:sldId id="258" r:id="rId5"/>
    <p:sldId id="263" r:id="rId6"/>
    <p:sldId id="329" r:id="rId7"/>
    <p:sldId id="259" r:id="rId8"/>
    <p:sldId id="260" r:id="rId9"/>
    <p:sldId id="265" r:id="rId10"/>
    <p:sldId id="268" r:id="rId11"/>
    <p:sldId id="270" r:id="rId12"/>
    <p:sldId id="276" r:id="rId13"/>
    <p:sldId id="280" r:id="rId14"/>
    <p:sldId id="284" r:id="rId15"/>
    <p:sldId id="286" r:id="rId16"/>
    <p:sldId id="327" r:id="rId17"/>
    <p:sldId id="322" r:id="rId18"/>
    <p:sldId id="323" r:id="rId19"/>
    <p:sldId id="306" r:id="rId20"/>
  </p:sldIdLst>
  <p:sldSz cx="9144000" cy="6858000" type="screen4x3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92" d="100"/>
          <a:sy n="92" d="100"/>
        </p:scale>
        <p:origin x="9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F0CF59-6144-457F-B7C9-1095F24FD0F5}" type="doc">
      <dgm:prSet loTypeId="urn:microsoft.com/office/officeart/2005/8/layout/gear1" loCatId="cycle" qsTypeId="urn:microsoft.com/office/officeart/2005/8/quickstyle/3d5" qsCatId="3D" csTypeId="urn:microsoft.com/office/officeart/2005/8/colors/accent1_2" csCatId="accent1" phldr="1"/>
      <dgm:spPr/>
    </dgm:pt>
    <dgm:pt modelId="{2A3D9661-B5EF-45E6-A32E-B5C0BC10667B}">
      <dgm:prSet phldrT="[Metin]"/>
      <dgm:spPr/>
      <dgm:t>
        <a:bodyPr/>
        <a:lstStyle/>
        <a:p>
          <a:r>
            <a:rPr lang="tr-TR" dirty="0" smtClean="0"/>
            <a:t>Üniversite</a:t>
          </a:r>
          <a:endParaRPr lang="tr-TR" dirty="0"/>
        </a:p>
      </dgm:t>
    </dgm:pt>
    <dgm:pt modelId="{CDDE3070-8215-448B-9259-1E2C425C6377}" type="parTrans" cxnId="{8151B9B6-84A2-4FF0-BCE8-774F56FE429A}">
      <dgm:prSet/>
      <dgm:spPr/>
      <dgm:t>
        <a:bodyPr/>
        <a:lstStyle/>
        <a:p>
          <a:endParaRPr lang="tr-TR"/>
        </a:p>
      </dgm:t>
    </dgm:pt>
    <dgm:pt modelId="{B1BF6C67-9C02-473C-9468-DC52CF09DDF0}" type="sibTrans" cxnId="{8151B9B6-84A2-4FF0-BCE8-774F56FE429A}">
      <dgm:prSet/>
      <dgm:spPr/>
      <dgm:t>
        <a:bodyPr/>
        <a:lstStyle/>
        <a:p>
          <a:endParaRPr lang="tr-TR"/>
        </a:p>
      </dgm:t>
    </dgm:pt>
    <dgm:pt modelId="{67D8097C-3A86-4E8F-BF6E-E8C3BDE4D9E0}">
      <dgm:prSet phldrT="[Metin]"/>
      <dgm:spPr/>
      <dgm:t>
        <a:bodyPr/>
        <a:lstStyle/>
        <a:p>
          <a:r>
            <a:rPr lang="tr-TR" dirty="0" smtClean="0"/>
            <a:t>Sanayi</a:t>
          </a:r>
          <a:endParaRPr lang="tr-TR" dirty="0"/>
        </a:p>
      </dgm:t>
    </dgm:pt>
    <dgm:pt modelId="{CD290626-684C-427A-BE7E-9CB647857BC9}" type="parTrans" cxnId="{8A85A9A1-BE08-478C-A8B4-737546415D46}">
      <dgm:prSet/>
      <dgm:spPr/>
      <dgm:t>
        <a:bodyPr/>
        <a:lstStyle/>
        <a:p>
          <a:endParaRPr lang="tr-TR"/>
        </a:p>
      </dgm:t>
    </dgm:pt>
    <dgm:pt modelId="{039DC48E-5EF1-45C0-BED6-96F76B7C6C64}" type="sibTrans" cxnId="{8A85A9A1-BE08-478C-A8B4-737546415D46}">
      <dgm:prSet/>
      <dgm:spPr/>
      <dgm:t>
        <a:bodyPr/>
        <a:lstStyle/>
        <a:p>
          <a:endParaRPr lang="tr-TR"/>
        </a:p>
      </dgm:t>
    </dgm:pt>
    <dgm:pt modelId="{660B39EC-1879-48FB-A084-B84155A53A7F}" type="pres">
      <dgm:prSet presAssocID="{86F0CF59-6144-457F-B7C9-1095F24FD0F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4C31A1F-02CB-4861-B1D2-E2CFA34EE74A}" type="pres">
      <dgm:prSet presAssocID="{2A3D9661-B5EF-45E6-A32E-B5C0BC10667B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881411-08DF-4DC8-AA3C-351367412E02}" type="pres">
      <dgm:prSet presAssocID="{2A3D9661-B5EF-45E6-A32E-B5C0BC10667B}" presName="gear1srcNode" presStyleLbl="node1" presStyleIdx="0" presStyleCnt="2"/>
      <dgm:spPr/>
      <dgm:t>
        <a:bodyPr/>
        <a:lstStyle/>
        <a:p>
          <a:endParaRPr lang="tr-TR"/>
        </a:p>
      </dgm:t>
    </dgm:pt>
    <dgm:pt modelId="{3EF575A1-360B-4B6F-B529-C9152050953A}" type="pres">
      <dgm:prSet presAssocID="{2A3D9661-B5EF-45E6-A32E-B5C0BC10667B}" presName="gear1dstNode" presStyleLbl="node1" presStyleIdx="0" presStyleCnt="2"/>
      <dgm:spPr/>
      <dgm:t>
        <a:bodyPr/>
        <a:lstStyle/>
        <a:p>
          <a:endParaRPr lang="tr-TR"/>
        </a:p>
      </dgm:t>
    </dgm:pt>
    <dgm:pt modelId="{C205C00C-8500-47B1-8743-EE56E5DF335B}" type="pres">
      <dgm:prSet presAssocID="{67D8097C-3A86-4E8F-BF6E-E8C3BDE4D9E0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AB165A-BE4C-4326-8C72-40DB8978DF27}" type="pres">
      <dgm:prSet presAssocID="{67D8097C-3A86-4E8F-BF6E-E8C3BDE4D9E0}" presName="gear2srcNode" presStyleLbl="node1" presStyleIdx="1" presStyleCnt="2"/>
      <dgm:spPr/>
      <dgm:t>
        <a:bodyPr/>
        <a:lstStyle/>
        <a:p>
          <a:endParaRPr lang="tr-TR"/>
        </a:p>
      </dgm:t>
    </dgm:pt>
    <dgm:pt modelId="{6437B511-C658-46F6-A839-AA84F725235D}" type="pres">
      <dgm:prSet presAssocID="{67D8097C-3A86-4E8F-BF6E-E8C3BDE4D9E0}" presName="gear2dstNode" presStyleLbl="node1" presStyleIdx="1" presStyleCnt="2"/>
      <dgm:spPr/>
      <dgm:t>
        <a:bodyPr/>
        <a:lstStyle/>
        <a:p>
          <a:endParaRPr lang="tr-TR"/>
        </a:p>
      </dgm:t>
    </dgm:pt>
    <dgm:pt modelId="{3545F739-DC0A-4C11-A04B-6AACB6DDE1D2}" type="pres">
      <dgm:prSet presAssocID="{B1BF6C67-9C02-473C-9468-DC52CF09DDF0}" presName="connector1" presStyleLbl="sibTrans2D1" presStyleIdx="0" presStyleCnt="2"/>
      <dgm:spPr/>
      <dgm:t>
        <a:bodyPr/>
        <a:lstStyle/>
        <a:p>
          <a:endParaRPr lang="tr-TR"/>
        </a:p>
      </dgm:t>
    </dgm:pt>
    <dgm:pt modelId="{1E151D42-3D4E-459D-985D-A83CE4993D66}" type="pres">
      <dgm:prSet presAssocID="{039DC48E-5EF1-45C0-BED6-96F76B7C6C64}" presName="connector2" presStyleLbl="sibTrans2D1" presStyleIdx="1" presStyleCnt="2"/>
      <dgm:spPr/>
      <dgm:t>
        <a:bodyPr/>
        <a:lstStyle/>
        <a:p>
          <a:endParaRPr lang="tr-TR"/>
        </a:p>
      </dgm:t>
    </dgm:pt>
  </dgm:ptLst>
  <dgm:cxnLst>
    <dgm:cxn modelId="{63FFFBC1-5B59-492C-8688-C9F5990ADC7F}" type="presOf" srcId="{67D8097C-3A86-4E8F-BF6E-E8C3BDE4D9E0}" destId="{D9AB165A-BE4C-4326-8C72-40DB8978DF27}" srcOrd="1" destOrd="0" presId="urn:microsoft.com/office/officeart/2005/8/layout/gear1"/>
    <dgm:cxn modelId="{8151B9B6-84A2-4FF0-BCE8-774F56FE429A}" srcId="{86F0CF59-6144-457F-B7C9-1095F24FD0F5}" destId="{2A3D9661-B5EF-45E6-A32E-B5C0BC10667B}" srcOrd="0" destOrd="0" parTransId="{CDDE3070-8215-448B-9259-1E2C425C6377}" sibTransId="{B1BF6C67-9C02-473C-9468-DC52CF09DDF0}"/>
    <dgm:cxn modelId="{33E46E6E-11E0-4918-A8B5-493BAD748820}" type="presOf" srcId="{B1BF6C67-9C02-473C-9468-DC52CF09DDF0}" destId="{3545F739-DC0A-4C11-A04B-6AACB6DDE1D2}" srcOrd="0" destOrd="0" presId="urn:microsoft.com/office/officeart/2005/8/layout/gear1"/>
    <dgm:cxn modelId="{2BF90765-1EF6-4E9F-9C8E-8BD8D8B9A822}" type="presOf" srcId="{86F0CF59-6144-457F-B7C9-1095F24FD0F5}" destId="{660B39EC-1879-48FB-A084-B84155A53A7F}" srcOrd="0" destOrd="0" presId="urn:microsoft.com/office/officeart/2005/8/layout/gear1"/>
    <dgm:cxn modelId="{E88D94DC-6381-45FB-9FB7-058D3F63DF1B}" type="presOf" srcId="{039DC48E-5EF1-45C0-BED6-96F76B7C6C64}" destId="{1E151D42-3D4E-459D-985D-A83CE4993D66}" srcOrd="0" destOrd="0" presId="urn:microsoft.com/office/officeart/2005/8/layout/gear1"/>
    <dgm:cxn modelId="{0C8F39D3-8A5A-4DBE-9E3B-83628A61620C}" type="presOf" srcId="{67D8097C-3A86-4E8F-BF6E-E8C3BDE4D9E0}" destId="{6437B511-C658-46F6-A839-AA84F725235D}" srcOrd="2" destOrd="0" presId="urn:microsoft.com/office/officeart/2005/8/layout/gear1"/>
    <dgm:cxn modelId="{A259C00A-1909-4840-8349-05F5F61D95A0}" type="presOf" srcId="{67D8097C-3A86-4E8F-BF6E-E8C3BDE4D9E0}" destId="{C205C00C-8500-47B1-8743-EE56E5DF335B}" srcOrd="0" destOrd="0" presId="urn:microsoft.com/office/officeart/2005/8/layout/gear1"/>
    <dgm:cxn modelId="{053EA336-989F-4CB6-AC71-B74826542078}" type="presOf" srcId="{2A3D9661-B5EF-45E6-A32E-B5C0BC10667B}" destId="{24C31A1F-02CB-4861-B1D2-E2CFA34EE74A}" srcOrd="0" destOrd="0" presId="urn:microsoft.com/office/officeart/2005/8/layout/gear1"/>
    <dgm:cxn modelId="{90FE33DA-2E19-48CC-912E-445C2E61CF21}" type="presOf" srcId="{2A3D9661-B5EF-45E6-A32E-B5C0BC10667B}" destId="{3EF575A1-360B-4B6F-B529-C9152050953A}" srcOrd="2" destOrd="0" presId="urn:microsoft.com/office/officeart/2005/8/layout/gear1"/>
    <dgm:cxn modelId="{8A85A9A1-BE08-478C-A8B4-737546415D46}" srcId="{86F0CF59-6144-457F-B7C9-1095F24FD0F5}" destId="{67D8097C-3A86-4E8F-BF6E-E8C3BDE4D9E0}" srcOrd="1" destOrd="0" parTransId="{CD290626-684C-427A-BE7E-9CB647857BC9}" sibTransId="{039DC48E-5EF1-45C0-BED6-96F76B7C6C64}"/>
    <dgm:cxn modelId="{5C356EE3-473F-43C0-A75E-C1E18B149ED9}" type="presOf" srcId="{2A3D9661-B5EF-45E6-A32E-B5C0BC10667B}" destId="{B8881411-08DF-4DC8-AA3C-351367412E02}" srcOrd="1" destOrd="0" presId="urn:microsoft.com/office/officeart/2005/8/layout/gear1"/>
    <dgm:cxn modelId="{F8AAD15A-3DC0-4B57-A913-20148F4B3C58}" type="presParOf" srcId="{660B39EC-1879-48FB-A084-B84155A53A7F}" destId="{24C31A1F-02CB-4861-B1D2-E2CFA34EE74A}" srcOrd="0" destOrd="0" presId="urn:microsoft.com/office/officeart/2005/8/layout/gear1"/>
    <dgm:cxn modelId="{E7A7FFE6-87DA-4A9D-8AC6-82E8E7592C4D}" type="presParOf" srcId="{660B39EC-1879-48FB-A084-B84155A53A7F}" destId="{B8881411-08DF-4DC8-AA3C-351367412E02}" srcOrd="1" destOrd="0" presId="urn:microsoft.com/office/officeart/2005/8/layout/gear1"/>
    <dgm:cxn modelId="{7555455B-4BC9-4977-AE39-BCC55FE876A8}" type="presParOf" srcId="{660B39EC-1879-48FB-A084-B84155A53A7F}" destId="{3EF575A1-360B-4B6F-B529-C9152050953A}" srcOrd="2" destOrd="0" presId="urn:microsoft.com/office/officeart/2005/8/layout/gear1"/>
    <dgm:cxn modelId="{F789DFE9-0723-4146-93B1-62A0107B4268}" type="presParOf" srcId="{660B39EC-1879-48FB-A084-B84155A53A7F}" destId="{C205C00C-8500-47B1-8743-EE56E5DF335B}" srcOrd="3" destOrd="0" presId="urn:microsoft.com/office/officeart/2005/8/layout/gear1"/>
    <dgm:cxn modelId="{2715AB8A-E6E7-48D3-A33A-D010C8BFC2FD}" type="presParOf" srcId="{660B39EC-1879-48FB-A084-B84155A53A7F}" destId="{D9AB165A-BE4C-4326-8C72-40DB8978DF27}" srcOrd="4" destOrd="0" presId="urn:microsoft.com/office/officeart/2005/8/layout/gear1"/>
    <dgm:cxn modelId="{92694777-261E-444D-9564-A60824D30369}" type="presParOf" srcId="{660B39EC-1879-48FB-A084-B84155A53A7F}" destId="{6437B511-C658-46F6-A839-AA84F725235D}" srcOrd="5" destOrd="0" presId="urn:microsoft.com/office/officeart/2005/8/layout/gear1"/>
    <dgm:cxn modelId="{FE869D29-17A1-492C-B2AC-6809E6F0CC9A}" type="presParOf" srcId="{660B39EC-1879-48FB-A084-B84155A53A7F}" destId="{3545F739-DC0A-4C11-A04B-6AACB6DDE1D2}" srcOrd="6" destOrd="0" presId="urn:microsoft.com/office/officeart/2005/8/layout/gear1"/>
    <dgm:cxn modelId="{6A57F31C-C100-48BA-982E-09D94DABA964}" type="presParOf" srcId="{660B39EC-1879-48FB-A084-B84155A53A7F}" destId="{1E151D42-3D4E-459D-985D-A83CE4993D66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31A1F-02CB-4861-B1D2-E2CFA34EE74A}">
      <dsp:nvSpPr>
        <dsp:cNvPr id="0" name=""/>
        <dsp:cNvSpPr/>
      </dsp:nvSpPr>
      <dsp:spPr>
        <a:xfrm>
          <a:off x="1828720" y="1350726"/>
          <a:ext cx="2122569" cy="212256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Üniversite</a:t>
          </a:r>
          <a:endParaRPr lang="tr-TR" sz="1900" kern="1200" dirty="0"/>
        </a:p>
      </dsp:txBody>
      <dsp:txXfrm>
        <a:off x="2255451" y="1847928"/>
        <a:ext cx="1269107" cy="1091044"/>
      </dsp:txXfrm>
    </dsp:sp>
    <dsp:sp modelId="{C205C00C-8500-47B1-8743-EE56E5DF335B}">
      <dsp:nvSpPr>
        <dsp:cNvPr id="0" name=""/>
        <dsp:cNvSpPr/>
      </dsp:nvSpPr>
      <dsp:spPr>
        <a:xfrm>
          <a:off x="593770" y="849027"/>
          <a:ext cx="1543687" cy="154368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Sanayi</a:t>
          </a:r>
          <a:endParaRPr lang="tr-TR" sz="1900" kern="1200" dirty="0"/>
        </a:p>
      </dsp:txBody>
      <dsp:txXfrm>
        <a:off x="982398" y="1240004"/>
        <a:ext cx="766431" cy="761733"/>
      </dsp:txXfrm>
    </dsp:sp>
    <dsp:sp modelId="{3545F739-DC0A-4C11-A04B-6AACB6DDE1D2}">
      <dsp:nvSpPr>
        <dsp:cNvPr id="0" name=""/>
        <dsp:cNvSpPr/>
      </dsp:nvSpPr>
      <dsp:spPr>
        <a:xfrm>
          <a:off x="1917586" y="994144"/>
          <a:ext cx="2610760" cy="2610760"/>
        </a:xfrm>
        <a:prstGeom prst="circularArrow">
          <a:avLst>
            <a:gd name="adj1" fmla="val 4878"/>
            <a:gd name="adj2" fmla="val 312630"/>
            <a:gd name="adj3" fmla="val 3116772"/>
            <a:gd name="adj4" fmla="val 15256914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51D42-3D4E-459D-985D-A83CE4993D66}">
      <dsp:nvSpPr>
        <dsp:cNvPr id="0" name=""/>
        <dsp:cNvSpPr/>
      </dsp:nvSpPr>
      <dsp:spPr>
        <a:xfrm>
          <a:off x="320386" y="508906"/>
          <a:ext cx="1973990" cy="197399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2400" extrusionH="1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BE640-0639-46F6-9B65-6663BD7B2C5A}" type="datetime6">
              <a:rPr lang="tr-TR" smtClean="0"/>
              <a:pPr/>
              <a:t>Kasım 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52EDB-3188-4CC9-BDE9-3165E18E26A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1989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4F57B-D5ED-433F-BE30-3DD7E3573541}" type="datetime6">
              <a:rPr lang="tr-TR" smtClean="0"/>
              <a:pPr/>
              <a:t>Kasım 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4B1DE-2149-498E-9E73-4FC230023B4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88968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22D7249-4B7A-4F51-A177-A82578966F45}" type="datetime6">
              <a:rPr lang="tr-TR" smtClean="0"/>
              <a:pPr/>
              <a:t>Kasım 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21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Veri Yer Tutucusu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741F0422-2946-4D90-8C75-A193DDBB0748}" type="datetime6">
              <a:rPr lang="tr-TR" smtClean="0"/>
              <a:pPr/>
              <a:t>Kasım 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612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AF4A90B-12EE-4B41-9400-D502361B0551}" type="datetime6">
              <a:rPr lang="tr-TR" smtClean="0"/>
              <a:pPr/>
              <a:t>Kasım 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33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E2BBF-6378-4E69-9F9A-D7A28020AC78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835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6E2BBF-6378-4E69-9F9A-D7A28020AC78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05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07.11.2016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68023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Sakarya Üniversitesi</a:t>
            </a:r>
            <a:br>
              <a:rPr lang="tr-TR" dirty="0" smtClean="0"/>
            </a:br>
            <a:r>
              <a:rPr lang="tr-TR" dirty="0" smtClean="0"/>
              <a:t>Çevre Mühendisliği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57224" y="4214818"/>
            <a:ext cx="7858180" cy="1966922"/>
          </a:xfrm>
        </p:spPr>
        <p:txBody>
          <a:bodyPr>
            <a:normAutofit/>
          </a:bodyPr>
          <a:lstStyle/>
          <a:p>
            <a:pPr algn="ctr"/>
            <a:r>
              <a:rPr lang="tr-TR" sz="3200" dirty="0" smtClean="0"/>
              <a:t>UYGULAMALI MÜHENDİSLİK DENEYİMİ EĞİTİMİ</a:t>
            </a:r>
          </a:p>
          <a:p>
            <a:pPr algn="ctr"/>
            <a:r>
              <a:rPr lang="tr-TR" sz="3200" dirty="0" smtClean="0"/>
              <a:t>(UMDE)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Fabrika atamaları nasıl gerçekleşiyor? 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tr-TR" dirty="0"/>
              <a:t>Fabrika ataması </a:t>
            </a:r>
            <a:r>
              <a:rPr lang="tr-TR" dirty="0" smtClean="0"/>
              <a:t>BUTAK tarafından yapılmaktadır. Öğrenciler yeni bir işletme önerebilirler ve BUTAK tarafından uygun görülürse o işletmeye atanırlar.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51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Aday Mühendisler Fabrikada kime </a:t>
            </a:r>
            <a:r>
              <a:rPr lang="tr-TR" b="1" dirty="0" smtClean="0">
                <a:solidFill>
                  <a:srgbClr val="FF0000"/>
                </a:solidFill>
              </a:rPr>
              <a:t>bağlıdır?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Aday Mühendisler,UMDE </a:t>
            </a:r>
            <a:r>
              <a:rPr lang="tr-TR" dirty="0"/>
              <a:t>işletme temsilcisine </a:t>
            </a:r>
            <a:r>
              <a:rPr lang="tr-TR" dirty="0" smtClean="0"/>
              <a:t>bağlı olacaklardır.</a:t>
            </a:r>
            <a:endParaRPr lang="en-US" dirty="0"/>
          </a:p>
          <a:p>
            <a:endParaRPr lang="en-US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57200" y="3645024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smtClean="0">
                <a:solidFill>
                  <a:srgbClr val="FF0000"/>
                </a:solidFill>
              </a:rPr>
              <a:t>Aday Mühendislerin firmada ne gibi sorumlulukları olacak?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4609688"/>
            <a:ext cx="8229600" cy="1497736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tr-TR" smtClean="0"/>
              <a:t>Firmalarda çalışan bir mühendisle eşdeğer (proje bazlı) her türlü sorumluluğa sahip olabilirler.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590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Danışman Ziyaretleri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74379"/>
            <a:ext cx="8229600" cy="108012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endParaRPr lang="en-US" dirty="0"/>
          </a:p>
          <a:p>
            <a:r>
              <a:rPr lang="tr-TR" dirty="0" smtClean="0"/>
              <a:t>İlk 1 ay 4 defa (oryantasyon ve proje belirleme), daha sonra 2 haftada bir.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611560" y="3501008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FF0000"/>
                </a:solidFill>
              </a:rPr>
              <a:t>Danışmanlar firma ziyaretine geldiğinde ne yapılacak?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4567808"/>
            <a:ext cx="8229600" cy="163336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tr-TR" smtClean="0"/>
              <a:t>Birinci ziyaret hariç diğer bütün saha ziyaretlerinde danışmana ve UMDE temsilcisine rapor teslim edilecek.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Aday  Mühendisler servis ve yemek imkanlarından faydalanacak mı?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tr-TR" dirty="0"/>
              <a:t>Evet </a:t>
            </a:r>
            <a:r>
              <a:rPr lang="tr-TR" dirty="0" smtClean="0"/>
              <a:t>servis ve yemek imkanlarından faydalanacaklar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4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Ders notu olarak harf notu mu yoksa yeterli/yetersiz mi yazılacak?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tr-TR" dirty="0"/>
              <a:t>Harf notu verilecek. </a:t>
            </a:r>
            <a:r>
              <a:rPr lang="tr-TR" dirty="0" smtClean="0"/>
              <a:t>5 AKTS olarak ortalamaya </a:t>
            </a:r>
            <a:r>
              <a:rPr lang="tr-TR" dirty="0"/>
              <a:t>katılacak.</a:t>
            </a:r>
            <a:endParaRPr lang="en-US" dirty="0"/>
          </a:p>
          <a:p>
            <a:endParaRPr lang="en-US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57200" y="3878580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smtClean="0">
                <a:solidFill>
                  <a:srgbClr val="FF0000"/>
                </a:solidFill>
              </a:rPr>
              <a:t>Başarısız olanlar tekrar UMDE mi seçmek zorunda mı?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4441125"/>
            <a:ext cx="8229600" cy="125158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tr-TR" smtClean="0"/>
              <a:t>Hayır, bir sonraki sene seçmeli ders alınabilir.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79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Transkriptte ders olarak mı görünecek? Fabrika adı yazacak mı?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tr-TR" dirty="0"/>
              <a:t>Evet, ders olarak görünecek. Fabrika adı yazmayacak.</a:t>
            </a:r>
            <a:endParaRPr lang="en-US" dirty="0"/>
          </a:p>
          <a:p>
            <a:endParaRPr lang="en-US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57200" y="3717032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smtClean="0">
                <a:solidFill>
                  <a:srgbClr val="FF0000"/>
                </a:solidFill>
              </a:rPr>
              <a:t>Firma veya üniversite sertifika gibi bir belge verecek mi?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4783832"/>
            <a:ext cx="8229600" cy="14257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r>
              <a:rPr lang="tr-TR" dirty="0" smtClean="0"/>
              <a:t>Evet, BUTAK (Bölüm Uygulama Takip Kurulu) tarafından başarılı olanlara sertifika verilecek.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502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Formlar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FR.MF.UM.01_Akademisyen için ADAY MÜHENDİS ARA SINAV </a:t>
            </a:r>
            <a:r>
              <a:rPr lang="tr-TR" dirty="0" smtClean="0"/>
              <a:t>FORMU</a:t>
            </a:r>
          </a:p>
          <a:p>
            <a:r>
              <a:rPr lang="tr-TR" dirty="0"/>
              <a:t>FR.MF.UM.02_Aday Mühendis için Faaliyet Ara </a:t>
            </a:r>
            <a:r>
              <a:rPr lang="tr-TR" dirty="0" smtClean="0"/>
              <a:t>Raporu</a:t>
            </a:r>
          </a:p>
          <a:p>
            <a:r>
              <a:rPr lang="tr-TR" dirty="0"/>
              <a:t>FR.MF.UM.03_UMDE Sorumlusu Puanlama </a:t>
            </a:r>
            <a:r>
              <a:rPr lang="tr-TR" dirty="0" smtClean="0"/>
              <a:t>Formu</a:t>
            </a:r>
          </a:p>
          <a:p>
            <a:r>
              <a:rPr lang="tr-TR" dirty="0"/>
              <a:t>FR.MF.UM.04_UMDE Kurum-Kuruluş Önerme Formu</a:t>
            </a:r>
          </a:p>
        </p:txBody>
      </p:sp>
    </p:spTree>
    <p:extLst>
      <p:ext uri="{BB962C8B-B14F-4D97-AF65-F5344CB8AC3E}">
        <p14:creationId xmlns:p14="http://schemas.microsoft.com/office/powerpoint/2010/main" val="396017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>
            <a:grpSpLocks/>
          </p:cNvGrpSpPr>
          <p:nvPr/>
        </p:nvGrpSpPr>
        <p:grpSpPr bwMode="auto">
          <a:xfrm>
            <a:off x="0" y="5719763"/>
            <a:ext cx="9144000" cy="906462"/>
            <a:chOff x="0" y="5719432"/>
            <a:chExt cx="9144000" cy="907020"/>
          </a:xfrm>
        </p:grpSpPr>
        <p:pic>
          <p:nvPicPr>
            <p:cNvPr id="4102" name="Resim 4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Alt Başlık 2"/>
            <p:cNvSpPr txBox="1">
              <a:spLocks/>
            </p:cNvSpPr>
            <p:nvPr/>
          </p:nvSpPr>
          <p:spPr>
            <a:xfrm>
              <a:off x="6588125" y="6278576"/>
              <a:ext cx="2547938" cy="347876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spcAft>
                  <a:spcPts val="0"/>
                </a:spcAft>
                <a:defRPr/>
              </a:pPr>
              <a:r>
                <a:rPr lang="tr-TR" sz="2000" dirty="0" smtClean="0"/>
                <a:t>www.sakarya.edu.tr</a:t>
              </a:r>
              <a:endParaRPr lang="tr-TR" sz="2000" dirty="0"/>
            </a:p>
          </p:txBody>
        </p:sp>
      </p:grpSp>
      <p:pic>
        <p:nvPicPr>
          <p:cNvPr id="4101" name="İçerik Yer Tutucusu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325" y="6221413"/>
            <a:ext cx="2011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eşgen 4"/>
          <p:cNvSpPr/>
          <p:nvPr/>
        </p:nvSpPr>
        <p:spPr>
          <a:xfrm rot="5400000">
            <a:off x="353832" y="770830"/>
            <a:ext cx="1623940" cy="2124237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Uygulama</a:t>
            </a:r>
          </a:p>
          <a:p>
            <a:pPr marL="0" indent="0"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Dönemi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9" name="Beşgen 18"/>
          <p:cNvSpPr/>
          <p:nvPr/>
        </p:nvSpPr>
        <p:spPr>
          <a:xfrm rot="5400000">
            <a:off x="2624551" y="770831"/>
            <a:ext cx="1623940" cy="2124237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Ön Şart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0" name="Beşgen 19"/>
          <p:cNvSpPr/>
          <p:nvPr/>
        </p:nvSpPr>
        <p:spPr>
          <a:xfrm rot="5400000">
            <a:off x="4882982" y="770832"/>
            <a:ext cx="1623940" cy="2124237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Öncelikler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1" name="Beşgen 20"/>
          <p:cNvSpPr/>
          <p:nvPr/>
        </p:nvSpPr>
        <p:spPr>
          <a:xfrm rot="5400000">
            <a:off x="7162407" y="770829"/>
            <a:ext cx="1623940" cy="2124237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Süre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4" name="Katlanmış Nesne 13"/>
          <p:cNvSpPr/>
          <p:nvPr/>
        </p:nvSpPr>
        <p:spPr>
          <a:xfrm>
            <a:off x="103683" y="2676918"/>
            <a:ext cx="2124238" cy="2840313"/>
          </a:xfrm>
          <a:prstGeom prst="foldedCorner">
            <a:avLst/>
          </a:prstGeom>
          <a:solidFill>
            <a:srgbClr val="FF8F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7. veya 8. yy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29" name="Katlanmış Nesne 28"/>
          <p:cNvSpPr/>
          <p:nvPr/>
        </p:nvSpPr>
        <p:spPr>
          <a:xfrm>
            <a:off x="2343545" y="2676918"/>
            <a:ext cx="2124238" cy="2840313"/>
          </a:xfrm>
          <a:prstGeom prst="foldedCorner">
            <a:avLst/>
          </a:prstGeom>
          <a:solidFill>
            <a:srgbClr val="FFC7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 b="1" dirty="0" smtClean="0">
              <a:solidFill>
                <a:schemeClr val="tx1"/>
              </a:solidFill>
            </a:endParaRPr>
          </a:p>
          <a:p>
            <a:pPr algn="ctr"/>
            <a:r>
              <a:rPr lang="tr-TR" sz="2000" b="1" dirty="0" smtClean="0">
                <a:solidFill>
                  <a:schemeClr val="tx1"/>
                </a:solidFill>
              </a:rPr>
              <a:t>İlgili </a:t>
            </a:r>
            <a:r>
              <a:rPr lang="tr-TR" sz="2000" b="1" dirty="0" smtClean="0">
                <a:solidFill>
                  <a:schemeClr val="tx1"/>
                </a:solidFill>
              </a:rPr>
              <a:t>dönemde Alttan </a:t>
            </a:r>
            <a:r>
              <a:rPr lang="tr-TR" sz="2000" b="1" dirty="0" smtClean="0">
                <a:solidFill>
                  <a:schemeClr val="tx1"/>
                </a:solidFill>
              </a:rPr>
              <a:t>Ders Olmaması ve Not Ortalamasının 2.50’nin Üstünde Olması</a:t>
            </a:r>
            <a:endParaRPr lang="tr-TR" sz="2000" b="1" dirty="0">
              <a:solidFill>
                <a:schemeClr val="tx1"/>
              </a:solidFill>
            </a:endParaRPr>
          </a:p>
        </p:txBody>
      </p:sp>
      <p:sp>
        <p:nvSpPr>
          <p:cNvPr id="31" name="Katlanmış Nesne 30"/>
          <p:cNvSpPr/>
          <p:nvPr/>
        </p:nvSpPr>
        <p:spPr>
          <a:xfrm>
            <a:off x="4632833" y="2676918"/>
            <a:ext cx="2124238" cy="2840313"/>
          </a:xfrm>
          <a:prstGeom prst="foldedCorner">
            <a:avLst/>
          </a:prstGeom>
          <a:solidFill>
            <a:srgbClr val="AEC5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chemeClr val="tx1"/>
              </a:solidFill>
            </a:endParaRP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Firma </a:t>
            </a:r>
            <a:r>
              <a:rPr lang="tr-TR" b="1" dirty="0">
                <a:solidFill>
                  <a:schemeClr val="tx1"/>
                </a:solidFill>
              </a:rPr>
              <a:t>Talebi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Güven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Ücret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Yemek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Servis</a:t>
            </a: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Öğrenci </a:t>
            </a:r>
            <a:r>
              <a:rPr lang="tr-TR" b="1" dirty="0">
                <a:solidFill>
                  <a:schemeClr val="tx1"/>
                </a:solidFill>
              </a:rPr>
              <a:t>tercihi</a:t>
            </a:r>
          </a:p>
        </p:txBody>
      </p:sp>
      <p:sp>
        <p:nvSpPr>
          <p:cNvPr id="32" name="Katlanmış Nesne 31"/>
          <p:cNvSpPr/>
          <p:nvPr/>
        </p:nvSpPr>
        <p:spPr>
          <a:xfrm>
            <a:off x="6903552" y="2676918"/>
            <a:ext cx="2124238" cy="2840313"/>
          </a:xfrm>
          <a:prstGeom prst="foldedCorner">
            <a:avLst/>
          </a:prstGeom>
          <a:solidFill>
            <a:srgbClr val="79FF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chemeClr val="tx1"/>
              </a:solidFill>
            </a:endParaRPr>
          </a:p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15 Hafta</a:t>
            </a:r>
          </a:p>
          <a:p>
            <a:pPr algn="ctr"/>
            <a:endParaRPr lang="tr-TR" sz="2400" b="1" dirty="0">
              <a:solidFill>
                <a:schemeClr val="tx1"/>
              </a:solidFill>
            </a:endParaRPr>
          </a:p>
          <a:p>
            <a:pPr algn="ctr"/>
            <a:r>
              <a:rPr lang="tr-TR" sz="2400" b="1" dirty="0" smtClean="0">
                <a:solidFill>
                  <a:schemeClr val="tx1"/>
                </a:solidFill>
              </a:rPr>
              <a:t>Pazartesi-Perşembe arası 4 iş günü</a:t>
            </a:r>
          </a:p>
          <a:p>
            <a:pPr algn="ctr"/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3" name="Aynı Yan Köşesi Kesik Dikdörtgen 32"/>
          <p:cNvSpPr/>
          <p:nvPr/>
        </p:nvSpPr>
        <p:spPr>
          <a:xfrm>
            <a:off x="91526" y="156883"/>
            <a:ext cx="8944970" cy="679829"/>
          </a:xfrm>
          <a:prstGeom prst="snip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 smtClean="0">
                <a:solidFill>
                  <a:srgbClr val="C00000"/>
                </a:solidFill>
              </a:rPr>
              <a:t>UMDE Modelin İşleyişi</a:t>
            </a:r>
            <a:endParaRPr lang="tr-TR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4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>
            <a:grpSpLocks/>
          </p:cNvGrpSpPr>
          <p:nvPr/>
        </p:nvGrpSpPr>
        <p:grpSpPr bwMode="auto">
          <a:xfrm>
            <a:off x="0" y="5719763"/>
            <a:ext cx="9144000" cy="906462"/>
            <a:chOff x="0" y="5719432"/>
            <a:chExt cx="9144000" cy="907020"/>
          </a:xfrm>
        </p:grpSpPr>
        <p:pic>
          <p:nvPicPr>
            <p:cNvPr id="4102" name="Resim 4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Alt Başlık 2"/>
            <p:cNvSpPr txBox="1">
              <a:spLocks/>
            </p:cNvSpPr>
            <p:nvPr/>
          </p:nvSpPr>
          <p:spPr>
            <a:xfrm>
              <a:off x="6588125" y="6278576"/>
              <a:ext cx="2547938" cy="347876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spcAft>
                  <a:spcPts val="0"/>
                </a:spcAft>
                <a:defRPr/>
              </a:pPr>
              <a:r>
                <a:rPr lang="tr-TR" sz="2000" dirty="0" smtClean="0"/>
                <a:t>www.sakarya.edu.tr</a:t>
              </a:r>
              <a:endParaRPr lang="tr-TR" sz="2000" dirty="0"/>
            </a:p>
          </p:txBody>
        </p:sp>
      </p:grpSp>
      <p:pic>
        <p:nvPicPr>
          <p:cNvPr id="4101" name="İçerik Yer Tutucusu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325" y="6221413"/>
            <a:ext cx="2011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eşgen 4"/>
          <p:cNvSpPr/>
          <p:nvPr/>
        </p:nvSpPr>
        <p:spPr>
          <a:xfrm rot="5400000">
            <a:off x="353832" y="770830"/>
            <a:ext cx="1623940" cy="2124237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Değerlendirme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9" name="Beşgen 18"/>
          <p:cNvSpPr/>
          <p:nvPr/>
        </p:nvSpPr>
        <p:spPr>
          <a:xfrm rot="5400000">
            <a:off x="4867736" y="760359"/>
            <a:ext cx="1623940" cy="2124237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Sigorta</a:t>
            </a:r>
          </a:p>
          <a:p>
            <a:pPr marL="0" indent="0" algn="ctr"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Primi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0" name="Beşgen 19"/>
          <p:cNvSpPr/>
          <p:nvPr/>
        </p:nvSpPr>
        <p:spPr>
          <a:xfrm rot="5400000">
            <a:off x="7126167" y="760360"/>
            <a:ext cx="1623940" cy="2124237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Ücret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21" name="Beşgen 20"/>
          <p:cNvSpPr/>
          <p:nvPr/>
        </p:nvSpPr>
        <p:spPr>
          <a:xfrm rot="5400000">
            <a:off x="2610784" y="770830"/>
            <a:ext cx="1623940" cy="2124237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000" b="1" dirty="0" smtClean="0">
                <a:solidFill>
                  <a:schemeClr val="bg1"/>
                </a:solidFill>
              </a:rPr>
              <a:t>Takip</a:t>
            </a:r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4" name="Katlanmış Nesne 13"/>
          <p:cNvSpPr/>
          <p:nvPr/>
        </p:nvSpPr>
        <p:spPr>
          <a:xfrm>
            <a:off x="103683" y="2676918"/>
            <a:ext cx="2124238" cy="2840313"/>
          </a:xfrm>
          <a:prstGeom prst="foldedCorner">
            <a:avLst/>
          </a:prstGeom>
          <a:solidFill>
            <a:srgbClr val="FF8F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1200" b="1" dirty="0" smtClean="0">
              <a:solidFill>
                <a:schemeClr val="tx1"/>
              </a:solidFill>
            </a:endParaRPr>
          </a:p>
          <a:p>
            <a:r>
              <a:rPr lang="tr-TR" sz="1600" b="1" dirty="0" smtClean="0">
                <a:solidFill>
                  <a:schemeClr val="tx1"/>
                </a:solidFill>
              </a:rPr>
              <a:t>Harf Notu verilmektedir </a:t>
            </a:r>
          </a:p>
          <a:p>
            <a:endParaRPr lang="tr-TR" sz="1600" b="1" dirty="0">
              <a:solidFill>
                <a:schemeClr val="tx1"/>
              </a:solidFill>
            </a:endParaRPr>
          </a:p>
          <a:p>
            <a:r>
              <a:rPr lang="tr-TR" sz="1600" b="1" dirty="0" smtClean="0">
                <a:solidFill>
                  <a:schemeClr val="tx1"/>
                </a:solidFill>
              </a:rPr>
              <a:t>(Notlar işletme sorumlusu ile ortak belirlenir)</a:t>
            </a:r>
          </a:p>
        </p:txBody>
      </p:sp>
      <p:sp>
        <p:nvSpPr>
          <p:cNvPr id="29" name="Katlanmış Nesne 28"/>
          <p:cNvSpPr/>
          <p:nvPr/>
        </p:nvSpPr>
        <p:spPr>
          <a:xfrm>
            <a:off x="4617587" y="2666446"/>
            <a:ext cx="2124238" cy="2840313"/>
          </a:xfrm>
          <a:prstGeom prst="foldedCorner">
            <a:avLst/>
          </a:prstGeom>
          <a:solidFill>
            <a:srgbClr val="FFC7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 smtClean="0">
                <a:solidFill>
                  <a:schemeClr val="tx1"/>
                </a:solidFill>
              </a:rPr>
              <a:t>Üniversite tarafından</a:t>
            </a:r>
            <a:endParaRPr lang="tr-TR" sz="2400" b="1" dirty="0" smtClean="0">
              <a:solidFill>
                <a:schemeClr val="tx1"/>
              </a:solidFill>
            </a:endParaRPr>
          </a:p>
        </p:txBody>
      </p:sp>
      <p:sp>
        <p:nvSpPr>
          <p:cNvPr id="31" name="Katlanmış Nesne 30"/>
          <p:cNvSpPr/>
          <p:nvPr/>
        </p:nvSpPr>
        <p:spPr>
          <a:xfrm>
            <a:off x="6876018" y="2666446"/>
            <a:ext cx="2124238" cy="2840313"/>
          </a:xfrm>
          <a:prstGeom prst="foldedCorner">
            <a:avLst/>
          </a:prstGeom>
          <a:solidFill>
            <a:srgbClr val="AEC5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chemeClr val="tx1"/>
              </a:solidFill>
            </a:endParaRPr>
          </a:p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İşletme tarafından </a:t>
            </a:r>
          </a:p>
          <a:p>
            <a:pPr algn="ctr"/>
            <a:r>
              <a:rPr lang="tr-TR" sz="1600" b="1" dirty="0" smtClean="0">
                <a:solidFill>
                  <a:schemeClr val="tx1"/>
                </a:solidFill>
              </a:rPr>
              <a:t>(en az asgari ücretin 1/3’ü)</a:t>
            </a:r>
            <a:endParaRPr lang="tr-TR" sz="1600" b="1" dirty="0">
              <a:solidFill>
                <a:schemeClr val="tx1"/>
              </a:solidFill>
            </a:endParaRPr>
          </a:p>
        </p:txBody>
      </p:sp>
      <p:sp>
        <p:nvSpPr>
          <p:cNvPr id="32" name="Katlanmış Nesne 31"/>
          <p:cNvSpPr/>
          <p:nvPr/>
        </p:nvSpPr>
        <p:spPr>
          <a:xfrm>
            <a:off x="2360635" y="2666446"/>
            <a:ext cx="2124238" cy="2840313"/>
          </a:xfrm>
          <a:prstGeom prst="foldedCorner">
            <a:avLst/>
          </a:prstGeom>
          <a:solidFill>
            <a:srgbClr val="79FF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chemeClr val="tx1"/>
              </a:solidFill>
            </a:endParaRP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Sorumlu Öğretim Elemanı</a:t>
            </a:r>
          </a:p>
          <a:p>
            <a:pPr algn="ctr"/>
            <a:endParaRPr lang="tr-TR" b="1" dirty="0">
              <a:solidFill>
                <a:schemeClr val="tx1"/>
              </a:solidFill>
            </a:endParaRPr>
          </a:p>
          <a:p>
            <a:pPr algn="ctr"/>
            <a:r>
              <a:rPr lang="tr-TR" b="1" dirty="0" smtClean="0">
                <a:solidFill>
                  <a:schemeClr val="tx1"/>
                </a:solidFill>
              </a:rPr>
              <a:t>İşyeri Sorumlusu</a:t>
            </a:r>
          </a:p>
          <a:p>
            <a:pPr algn="ctr"/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33" name="Aynı Yan Köşesi Kesik Dikdörtgen 32"/>
          <p:cNvSpPr/>
          <p:nvPr/>
        </p:nvSpPr>
        <p:spPr>
          <a:xfrm>
            <a:off x="91526" y="156883"/>
            <a:ext cx="8944970" cy="679829"/>
          </a:xfrm>
          <a:prstGeom prst="snip2Same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dirty="0" smtClean="0">
                <a:solidFill>
                  <a:srgbClr val="C00000"/>
                </a:solidFill>
              </a:rPr>
              <a:t>UMDE Modelin İşleyişi</a:t>
            </a:r>
            <a:endParaRPr lang="tr-TR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63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576554"/>
              </p:ext>
            </p:extLst>
          </p:nvPr>
        </p:nvGraphicFramePr>
        <p:xfrm>
          <a:off x="0" y="2998782"/>
          <a:ext cx="4043362" cy="3859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etin kutusu"/>
          <p:cNvSpPr txBox="1"/>
          <p:nvPr/>
        </p:nvSpPr>
        <p:spPr>
          <a:xfrm>
            <a:off x="611560" y="1916832"/>
            <a:ext cx="8215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 smtClean="0">
                <a:solidFill>
                  <a:srgbClr val="0070C0"/>
                </a:solidFill>
              </a:rPr>
              <a:t>Teşekkürler</a:t>
            </a:r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endParaRPr lang="tr-TR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UMDE Nedir?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14288" algn="just">
              <a:buNone/>
            </a:pPr>
            <a:r>
              <a:rPr lang="tr-TR" dirty="0" smtClean="0"/>
              <a:t>Sakarya Üniversitesi Çevre Mühendisliği Bölümü tarafından daha nitelikli mühendis yetiştirilmesinde yeni bir model olan </a:t>
            </a:r>
            <a:r>
              <a:rPr lang="tr-TR" b="1" dirty="0" smtClean="0">
                <a:solidFill>
                  <a:srgbClr val="FF0000"/>
                </a:solidFill>
              </a:rPr>
              <a:t>Uygulamalı Mühendislik Deneyimi Eğitimi (UMDE)</a:t>
            </a:r>
            <a:r>
              <a:rPr lang="tr-TR" dirty="0" smtClean="0"/>
              <a:t> programı, </a:t>
            </a:r>
            <a:r>
              <a:rPr lang="tr-TR" dirty="0" smtClean="0"/>
              <a:t>2016-2017 </a:t>
            </a:r>
            <a:r>
              <a:rPr lang="tr-TR" dirty="0" smtClean="0"/>
              <a:t>öğretim yılı </a:t>
            </a:r>
            <a:r>
              <a:rPr lang="tr-TR" dirty="0" smtClean="0"/>
              <a:t>bahar </a:t>
            </a:r>
            <a:r>
              <a:rPr lang="tr-TR" dirty="0" smtClean="0"/>
              <a:t>yarıyılından itibaren uygulanmaya başlanacaktır.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UMDE Nedir?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14288" algn="just">
              <a:buNone/>
            </a:pPr>
            <a:r>
              <a:rPr lang="tr-TR" dirty="0" smtClean="0"/>
              <a:t>UMDE programı, </a:t>
            </a:r>
            <a:r>
              <a:rPr lang="tr-TR" b="1" dirty="0" smtClean="0">
                <a:solidFill>
                  <a:srgbClr val="FF0000"/>
                </a:solidFill>
              </a:rPr>
              <a:t>sınav haftaları dahil</a:t>
            </a:r>
            <a:r>
              <a:rPr lang="tr-TR" dirty="0" smtClean="0"/>
              <a:t> olmak üzere bir yarıyıl boyunca haftanın ilk 4 iş gününü (Pazartesi-Perşembe) kapsar. Bu sürede öğrenciler atandıkları işletmelerde Aday Mühendis olarak çalışırlar. UMDE öğrencisinin devam zorunluluğu iş günü üzerinden </a:t>
            </a:r>
            <a:r>
              <a:rPr lang="tr-TR" b="1" dirty="0" smtClean="0">
                <a:solidFill>
                  <a:srgbClr val="FF0000"/>
                </a:solidFill>
              </a:rPr>
              <a:t>%90</a:t>
            </a:r>
            <a:r>
              <a:rPr lang="tr-TR" dirty="0" smtClean="0"/>
              <a:t>’dır. 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UMDE Dersini Kimler Seçebilir?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indent="14288" algn="just">
              <a:buNone/>
            </a:pPr>
            <a:r>
              <a:rPr lang="tr-TR" dirty="0" smtClean="0"/>
              <a:t>UMDE dersi 7. ve 8. yarıyılda seçmeli bir ders statüsünde olup dersi tercih edecek öğrencilerin;</a:t>
            </a:r>
          </a:p>
          <a:p>
            <a:pPr marL="95250" indent="14288" algn="just">
              <a:buNone/>
            </a:pPr>
            <a:endParaRPr lang="tr-TR" dirty="0" smtClean="0"/>
          </a:p>
          <a:p>
            <a:pPr marL="95250" indent="14288" algn="just">
              <a:buFont typeface="Wingdings" pitchFamily="2" charset="2"/>
              <a:buChar char="ü"/>
            </a:pPr>
            <a:r>
              <a:rPr lang="tr-TR" dirty="0" smtClean="0"/>
              <a:t> İlgili dönemde (Güz yarıyılında) Üniversite Ortak seçmeli dersleri haricinde herhangi bir dersi bulunmaması gerekmektedir.</a:t>
            </a:r>
          </a:p>
          <a:p>
            <a:pPr marL="9525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(İngilizce destekli dersleri alan öğrenciler her yy. bir İngilizce ders almak zorunda olduğu için İngilizce seçmeli dersi seçebilirler)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UMDE Kaç </a:t>
            </a:r>
            <a:r>
              <a:rPr lang="tr-TR" dirty="0" err="1" smtClean="0">
                <a:solidFill>
                  <a:srgbClr val="FF0000"/>
                </a:solidFill>
              </a:rPr>
              <a:t>AKTS’dir</a:t>
            </a:r>
            <a:r>
              <a:rPr lang="tr-TR" dirty="0" smtClean="0">
                <a:solidFill>
                  <a:srgbClr val="FF0000"/>
                </a:solidFill>
              </a:rPr>
              <a:t>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457200" y="2220664"/>
            <a:ext cx="8229600" cy="857256"/>
          </a:xfrm>
          <a:prstGeom prst="rect">
            <a:avLst/>
          </a:prstGeom>
        </p:spPr>
        <p:txBody>
          <a:bodyPr vert="horz" anchor="ctr">
            <a:normAutofit fontScale="70000" lnSpcReduction="20000"/>
          </a:bodyPr>
          <a:lstStyle/>
          <a:p>
            <a:r>
              <a:rPr lang="tr-TR" sz="4000" dirty="0" smtClean="0"/>
              <a:t>UMDE programı 3 adet teknik seçmeli derse eşdeğer sayılacak olup </a:t>
            </a:r>
            <a:r>
              <a:rPr lang="tr-TR" sz="4000" dirty="0" smtClean="0">
                <a:solidFill>
                  <a:srgbClr val="FF0000"/>
                </a:solidFill>
              </a:rPr>
              <a:t>5 AKTS</a:t>
            </a:r>
            <a:r>
              <a:rPr lang="tr-TR" sz="4000" dirty="0" smtClean="0"/>
              <a:t> değerine sahiptir. </a:t>
            </a: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720987"/>
              </p:ext>
            </p:extLst>
          </p:nvPr>
        </p:nvGraphicFramePr>
        <p:xfrm>
          <a:off x="683568" y="4077072"/>
          <a:ext cx="6408712" cy="136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445"/>
                <a:gridCol w="4605822"/>
                <a:gridCol w="901445"/>
              </a:tblGrid>
              <a:tr h="296137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KODU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DERSİN ADI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AKTS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600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 smtClean="0">
                          <a:effectLst/>
                        </a:rPr>
                        <a:t>CVM 493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MÜHENDİSLİK DENEYİMİ EĞİTİMİ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effectLst/>
                        </a:rPr>
                        <a:t>5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6008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 smtClean="0">
                          <a:effectLst/>
                        </a:rPr>
                        <a:t>CVM 491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effectLst/>
                        </a:rPr>
                        <a:t>MÜHENDİSLİK DENEYİMİ UYGULAMASI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10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611560" y="2420888"/>
            <a:ext cx="8229600" cy="1066800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FF0000"/>
                </a:solidFill>
              </a:rPr>
              <a:t>Stajdan farkı ne olacak? Staj yerine geçecek mi, ayrıca bir de staj yapılacak mı?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3698776"/>
            <a:ext cx="8229600" cy="13956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tr-TR" dirty="0"/>
              <a:t>Stajdan farkı </a:t>
            </a:r>
            <a:r>
              <a:rPr lang="tr-TR" dirty="0" smtClean="0"/>
              <a:t>içerik ve süre, ve evet ayrıca </a:t>
            </a:r>
            <a:r>
              <a:rPr lang="tr-TR" dirty="0"/>
              <a:t>staj </a:t>
            </a:r>
            <a:r>
              <a:rPr lang="tr-TR" dirty="0" smtClean="0"/>
              <a:t>yapılacak.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7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 indent="14288" algn="just"/>
            <a:r>
              <a:rPr lang="tr-TR" b="1" dirty="0">
                <a:solidFill>
                  <a:srgbClr val="FF0000"/>
                </a:solidFill>
              </a:rPr>
              <a:t>SGK Primleri? Maaş?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250" indent="14288" algn="just"/>
            <a:endParaRPr lang="tr-TR" dirty="0" smtClean="0"/>
          </a:p>
          <a:p>
            <a:pPr marL="95250" indent="14288" algn="just"/>
            <a:r>
              <a:rPr lang="tr-TR" dirty="0" smtClean="0"/>
              <a:t>Öğrencilerimizin uygulama dönemine ait SGK primleri SAÜ tarafından ödenecektir.</a:t>
            </a:r>
          </a:p>
          <a:p>
            <a:pPr marL="95250" indent="14288" algn="just">
              <a:buNone/>
            </a:pPr>
            <a:endParaRPr lang="tr-TR" dirty="0" smtClean="0"/>
          </a:p>
          <a:p>
            <a:pPr marL="95250" indent="14288" algn="just"/>
            <a:r>
              <a:rPr lang="tr-TR" dirty="0" smtClean="0"/>
              <a:t>Firma veya kurum aday mühendise </a:t>
            </a:r>
            <a:r>
              <a:rPr lang="tr-TR" dirty="0" smtClean="0">
                <a:solidFill>
                  <a:srgbClr val="FF0000"/>
                </a:solidFill>
              </a:rPr>
              <a:t>en az asgari ücretin üçte birini </a:t>
            </a:r>
            <a:r>
              <a:rPr lang="tr-TR" dirty="0" smtClean="0"/>
              <a:t>ödemek zorundadır.</a:t>
            </a:r>
          </a:p>
          <a:p>
            <a:pPr marL="95250" indent="14288" algn="just">
              <a:buNone/>
            </a:pPr>
            <a:endParaRPr lang="tr-T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5250" indent="14288" algn="just"/>
            <a:r>
              <a:rPr lang="tr-TR" b="1" dirty="0">
                <a:solidFill>
                  <a:srgbClr val="FF0000"/>
                </a:solidFill>
              </a:rPr>
              <a:t>Değerlendirme?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5250" indent="14288" algn="just"/>
            <a:endParaRPr lang="tr-TR" dirty="0" smtClean="0"/>
          </a:p>
          <a:p>
            <a:pPr marL="95250" indent="14288" algn="just">
              <a:buNone/>
            </a:pPr>
            <a:r>
              <a:rPr lang="tr-TR" dirty="0" smtClean="0"/>
              <a:t>UMDE adayının ders değerlendirmesi; </a:t>
            </a:r>
            <a:r>
              <a:rPr lang="tr-TR" dirty="0" smtClean="0">
                <a:solidFill>
                  <a:srgbClr val="FF0000"/>
                </a:solidFill>
              </a:rPr>
              <a:t>”</a:t>
            </a:r>
            <a:r>
              <a:rPr lang="tr-TR" b="1" dirty="0" smtClean="0">
                <a:solidFill>
                  <a:srgbClr val="FF0000"/>
                </a:solidFill>
              </a:rPr>
              <a:t>Danışman Öğretim Üyesi</a:t>
            </a:r>
            <a:r>
              <a:rPr lang="tr-TR" dirty="0" smtClean="0">
                <a:solidFill>
                  <a:srgbClr val="FF0000"/>
                </a:solidFill>
              </a:rPr>
              <a:t>”</a:t>
            </a:r>
            <a:r>
              <a:rPr lang="tr-TR" dirty="0" smtClean="0"/>
              <a:t> ve işletmenin belirlediği </a:t>
            </a:r>
            <a:r>
              <a:rPr lang="tr-TR" dirty="0" smtClean="0">
                <a:solidFill>
                  <a:srgbClr val="FF0000"/>
                </a:solidFill>
              </a:rPr>
              <a:t>“</a:t>
            </a:r>
            <a:r>
              <a:rPr lang="tr-TR" b="1" dirty="0" smtClean="0">
                <a:solidFill>
                  <a:srgbClr val="FF0000"/>
                </a:solidFill>
              </a:rPr>
              <a:t>UMDE İşletme Sorumlusu</a:t>
            </a:r>
            <a:r>
              <a:rPr lang="tr-TR" dirty="0" smtClean="0">
                <a:solidFill>
                  <a:srgbClr val="FF0000"/>
                </a:solidFill>
              </a:rPr>
              <a:t>” </a:t>
            </a:r>
            <a:r>
              <a:rPr lang="tr-TR" dirty="0" smtClean="0"/>
              <a:t>tarafından yapılacaktır. Başarı notu; öğrenci tarafından yıl içerisinde hazırlanacak ara raporlar ve final raporunda yukarıda belirtilen yetkililerin değerlendirmesine göre belirlenecektir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İş başı yaptıktan sonra </a:t>
            </a:r>
            <a:r>
              <a:rPr lang="tr-TR" b="1" dirty="0" err="1">
                <a:solidFill>
                  <a:srgbClr val="FF0000"/>
                </a:solidFill>
              </a:rPr>
              <a:t>UMDE'den</a:t>
            </a:r>
            <a:r>
              <a:rPr lang="tr-TR" b="1" dirty="0">
                <a:solidFill>
                  <a:srgbClr val="FF0000"/>
                </a:solidFill>
              </a:rPr>
              <a:t> vazgeçebilir </a:t>
            </a:r>
            <a:r>
              <a:rPr lang="tr-TR" b="1" dirty="0" smtClean="0">
                <a:solidFill>
                  <a:srgbClr val="FF0000"/>
                </a:solidFill>
              </a:rPr>
              <a:t>mi?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107568"/>
          </a:xfrm>
        </p:spPr>
        <p:txBody>
          <a:bodyPr/>
          <a:lstStyle/>
          <a:p>
            <a:endParaRPr lang="en-US" dirty="0"/>
          </a:p>
          <a:p>
            <a:r>
              <a:rPr lang="tr-TR" dirty="0" smtClean="0"/>
              <a:t>Hayır</a:t>
            </a:r>
            <a:endParaRPr lang="en-US" dirty="0"/>
          </a:p>
          <a:p>
            <a:endParaRPr lang="en-US" dirty="0"/>
          </a:p>
        </p:txBody>
      </p:sp>
      <p:sp>
        <p:nvSpPr>
          <p:cNvPr id="4" name="Unvan 1"/>
          <p:cNvSpPr txBox="1">
            <a:spLocks/>
          </p:cNvSpPr>
          <p:nvPr/>
        </p:nvSpPr>
        <p:spPr>
          <a:xfrm>
            <a:off x="465807" y="3501008"/>
            <a:ext cx="8229600" cy="1066800"/>
          </a:xfrm>
          <a:prstGeom prst="rect">
            <a:avLst/>
          </a:prstGeom>
        </p:spPr>
        <p:txBody>
          <a:bodyPr vert="horz"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FF0000"/>
                </a:solidFill>
              </a:rPr>
              <a:t>Dönem başladıktan sonra danışman değişikliği mümkün mü?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5807" y="4293096"/>
            <a:ext cx="8229600" cy="110756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r>
              <a:rPr lang="tr-TR" smtClean="0"/>
              <a:t>Hayır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3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1197</TotalTime>
  <Words>558</Words>
  <Application>Microsoft Office PowerPoint</Application>
  <PresentationFormat>Ekran Gösterisi (4:3)</PresentationFormat>
  <Paragraphs>122</Paragraphs>
  <Slides>19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Georgia</vt:lpstr>
      <vt:lpstr>Trebuchet MS</vt:lpstr>
      <vt:lpstr>Wingdings</vt:lpstr>
      <vt:lpstr>Wingdings 2</vt:lpstr>
      <vt:lpstr>Şehir Hayatı</vt:lpstr>
      <vt:lpstr>Sakarya Üniversitesi Çevre Mühendisliği Bölümü</vt:lpstr>
      <vt:lpstr>UMDE Nedir?</vt:lpstr>
      <vt:lpstr>UMDE Nedir?</vt:lpstr>
      <vt:lpstr>UMDE Dersini Kimler Seçebilir?</vt:lpstr>
      <vt:lpstr>UMDE Kaç AKTS’dir?</vt:lpstr>
      <vt:lpstr>PowerPoint Sunusu</vt:lpstr>
      <vt:lpstr>SGK Primleri? Maaş?</vt:lpstr>
      <vt:lpstr>Değerlendirme?</vt:lpstr>
      <vt:lpstr>İş başı yaptıktan sonra UMDE'den vazgeçebilir mi?</vt:lpstr>
      <vt:lpstr>Fabrika atamaları nasıl gerçekleşiyor? </vt:lpstr>
      <vt:lpstr>Aday Mühendisler Fabrikada kime bağlıdır?</vt:lpstr>
      <vt:lpstr>Danışman Ziyaretleri</vt:lpstr>
      <vt:lpstr>Aday  Mühendisler servis ve yemek imkanlarından faydalanacak mı?</vt:lpstr>
      <vt:lpstr>Ders notu olarak harf notu mu yoksa yeterli/yetersiz mi yazılacak?</vt:lpstr>
      <vt:lpstr>Transkriptte ders olarak mı görünecek? Fabrika adı yazacak mı?</vt:lpstr>
      <vt:lpstr>Kullanılan Formlar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SAKARYA ÜNİVERSİTESİ ENDÜSTRİ MÜHENDİSLİĞİ BÖLÜMÜ</dc:title>
  <dc:creator>HT</dc:creator>
  <cp:lastModifiedBy>gamze</cp:lastModifiedBy>
  <cp:revision>72</cp:revision>
  <cp:lastPrinted>2014-12-19T09:34:40Z</cp:lastPrinted>
  <dcterms:created xsi:type="dcterms:W3CDTF">2013-09-22T20:01:35Z</dcterms:created>
  <dcterms:modified xsi:type="dcterms:W3CDTF">2016-11-07T11:31:25Z</dcterms:modified>
</cp:coreProperties>
</file>